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我用了十几年笔记软件，最后却发现，资料记得越多，越像一个很难再找回来的网盘。
最近，我把最有价值的旧笔记迁到 Obsidian，并接上 AI。现在，它能从所有笔记里找回几年前的经验，还能直接帮我写文章、做产品和解决问题。
我已经把这些沉睡的旧笔记，变成了一个真正能用于工作和创作的 AI 全能工作台。
下面我会介绍具体做法，包括为什么换到 Obsidian，怎么把旧笔记迁移进来，再用 AI 保存、整理和搜索，以及怎么同步和备份。
希望看完以后，你也能把 Obsidian 变成自己的 AI 全能工作台。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我用了十几年笔记软件，最后却发现，资料记得越多，越像一个很难再找回来的网盘。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最近，我把最有价值的旧笔记迁到 Obsidian，并接上 AI。现在，它能从所有笔记里找回几年前的经验，还能直接帮我写文章、做产品和解决问题。
我已经把这些沉睡的旧笔记，变成了一个真正能用于工作和创作的 AI 全能工作台。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在具体展开之前，先看一组数据。
这套系统跑了 71 天。排除一开始搬进来的旧资料，新产生了 668 篇笔记，平均每天 9.4 篇。
AI 还从所有原始笔记中整理出了 1,099 张知识卡片。
我目前主要用 Codex，但任何能读取和整理本地文件的 AI 工具都可以。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先说我为什么换到了 Obsidian。
从开始用笔记软件，整理记录就成了习惯。工具一直在换，但记录下来的才是我真正掌握的内容。
我从 2013 年开始用印象笔记，大概用了 3 年；后来用了大约 7 年的 OneNote；2022 年开始，又用了大约 4 年的 Notion，直到转到 Obsidian。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印象笔记很适合收集资料，但东西一多，后面就越来越像一个网盘，很难再找回来。
OneNote 不限制分类层级，很适合把文章分门别类，但对 Markdown 的支持不够友好。
Notion 的层级和 Markdown 体验更好，格式很漂亮，手机端也很方便。但到了 AI 时代，我还是没有把里面的资料真正用起来，未来收费和容量也是限制。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转到 Obsidian 以后，好处很直接。
Obsidian 的层级结构很灵活，笔记又是最简单的 Markdown 纯文本，永久保存在自己的电脑里，没有平台侧的容量上限。
即使以后不用 Obsidian，这些文件也能用其他软件打开。Markdown 对 AI 也很友好，可以继续被 AI 整理、搜索和调用。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第一步，是有选择地搬家。
我没有搬所有旧笔记。印象笔记主要是大学笔记和晨间日记，跟现在工作关联低，所以没有迁。大约 2,000 篇 OneNote 和 600 篇 Notion 主要是工作资料，基本全部导入。
我以前还用 XMind 整理了很多思维导图，它们离实际工作最近，所以也全部导入。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我以前还用 XMind 整理了很多思维导图，它们离实际工作最近，所以也全部导入。没有现成工具，我就写脚本转成 Markdown。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但只把文件搬进来还不够。
其实两年前我就用过 Obsidian。它能把所有笔记连成一张巨大的关系图，确实很震撼。我也想做成这样，但需要不断手动拆概念、加双向链接，维护起来太累。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现在，我把这些重复工作交给了 AI。原文统一放在 raw，也就是原始资料区；AI 再把重要内容整理成 wiki，也就是方便搜索和调用的知识卡片，并把相关内容连起来。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这套做法参考了 AI 研究者 Karpathy 提出的 LLM Wiki：人负责选择原始资料，AI 持续把它们整理成互相链接的知识库。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这里我也踩过坑。最开始用基础模型整理，知识卡片和分类质量很差。后来用 GPT-5.6 重新整理，质量提升了很多。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结构搭好以后，平时怎么使用就很简单了，我分成三步。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第一步，先把内容存进去。
最常用的是手动保存。和 AI 工作时，出现值得保留的经验，我就直接告诉它保存到哪个 Obsidian 路径。什么值得留、放在哪里，由我当下判断。
第二种方案，是用 Skill 配合定时任务回看当天的对话，把有价值的经验存进 raw。好处是不容易遗漏，但要不断补规则，否则低价值笔记也会混进来。
所以日常还是以手动筛选为主，自动收集负责查漏补缺。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第二步，是在 Codex 里设置定时任务，让 AI 自动整理笔记。
我在 Codex 里设置了一个每天自动运行的任务。它会检查新增笔记，把重要内容提炼出来，再和过去的内容连起来。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找资料时，AI 会先看整理好的重点，不够再去翻原始笔记。即使我记不清标题和原话，也能按大概意思找回来。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第三步，是把资料真正用出来。
总结起来，工作上，Obsidian 让过去的经验不断积累，AI 每次都能接着上一次继续做；对外创作上，它是我的素材平台，AI 可以从历史笔记里找选题、找素材，再补充全网资料。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Obsidian 有很多好处，但本地化也带来一个问题。
Obsidian 也有官方同步，用起来比较省心，但需要付费。
我自己搭了一套免费的替代方案：iCloud 负责电脑和手机同步；Git 负责记录修改，误删笔记或者想找回旧内容时，可以恢复历史版本。
这里要注意，同步不等于备份。不需要传到手机的内部文件，我会设置为不参与 iCloud 同步。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以前我总说，要把知识沉淀到笔记里，让笔记成为人的第二大脑。
现在有了 AI，我更想说，笔记不只是人的第二大脑，也可以成为 AI 的全能工作台。
把经验、规则和历史资料沉淀到 Obsidian，AI 才能接着过去的经验继续工作。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这期主要讲了我的做法，还没有展开 Obsidian 怎么安装、插件怎么选，以及具体怎么搭。你最想先看安装、插件，还是完整工作流？可以在评论里告诉我。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svg"/><Relationship Id="rId3" Type="http://schemas.openxmlformats.org/officeDocument/2006/relationships/image" Target="../media/image-1-3.png"/><Relationship Id="rId4" Type="http://schemas.openxmlformats.org/officeDocument/2006/relationships/image" Target="../media/image-1-4.sv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svg"/><Relationship Id="rId3" Type="http://schemas.openxmlformats.org/officeDocument/2006/relationships/image" Target="../media/image-2-3.png"/><Relationship Id="rId4" Type="http://schemas.openxmlformats.org/officeDocument/2006/relationships/image" Target="../media/image-2-4.sv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image" Target="../media/image-3-3.png"/><Relationship Id="rId4" Type="http://schemas.openxmlformats.org/officeDocument/2006/relationships/image" Target="../media/image-3-4.svg"/><Relationship Id="rId5" Type="http://schemas.openxmlformats.org/officeDocument/2006/relationships/image" Target="../media/image-3-5.png"/><Relationship Id="rId6" Type="http://schemas.openxmlformats.org/officeDocument/2006/relationships/image" Target="../media/image-3-6.svg"/><Relationship Id="rId7" Type="http://schemas.openxmlformats.org/officeDocument/2006/relationships/image" Target="../media/image-3-7.png"/><Relationship Id="rId8" Type="http://schemas.openxmlformats.org/officeDocument/2006/relationships/image" Target="../media/image-3-8.svg"/><Relationship Id="rId9" Type="http://schemas.openxmlformats.org/officeDocument/2006/relationships/image" Target="../media/image-3-9.png"/><Relationship Id="rId10" Type="http://schemas.openxmlformats.org/officeDocument/2006/relationships/image" Target="../media/image-3-10.sv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image" Target="../media/image-4-3.png"/><Relationship Id="rId4" Type="http://schemas.openxmlformats.org/officeDocument/2006/relationships/image" Target="../media/image-4-4.sv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image" Target="../media/image-5-3.png"/><Relationship Id="rId4" Type="http://schemas.openxmlformats.org/officeDocument/2006/relationships/image" Target="../media/image-5-4.svg"/><Relationship Id="rId5" Type="http://schemas.openxmlformats.org/officeDocument/2006/relationships/image" Target="../media/image-5-5.png"/><Relationship Id="rId6" Type="http://schemas.openxmlformats.org/officeDocument/2006/relationships/image" Target="../media/image-5-6.svg"/><Relationship Id="rId7" Type="http://schemas.openxmlformats.org/officeDocument/2006/relationships/image" Target="../media/image-5-7.png"/><Relationship Id="rId8" Type="http://schemas.openxmlformats.org/officeDocument/2006/relationships/image" Target="../media/image-5-8.svg"/><Relationship Id="rId9" Type="http://schemas.openxmlformats.org/officeDocument/2006/relationships/image" Target="../media/image-5-9.png"/><Relationship Id="rId10" Type="http://schemas.openxmlformats.org/officeDocument/2006/relationships/image" Target="../media/image-5-10.sv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image" Target="../media/image-6-7.png"/><Relationship Id="rId8" Type="http://schemas.openxmlformats.org/officeDocument/2006/relationships/image" Target="../media/image-6-8.svg"/><Relationship Id="rId9" Type="http://schemas.openxmlformats.org/officeDocument/2006/relationships/image" Target="../media/image-6-9.png"/><Relationship Id="rId10" Type="http://schemas.openxmlformats.org/officeDocument/2006/relationships/image" Target="../media/image-6-10.svg"/><Relationship Id="rId11" Type="http://schemas.openxmlformats.org/officeDocument/2006/relationships/image" Target="../media/image-6-11.png"/><Relationship Id="rId12" Type="http://schemas.openxmlformats.org/officeDocument/2006/relationships/image" Target="../media/image-6-12.svg"/><Relationship Id="rId13" Type="http://schemas.openxmlformats.org/officeDocument/2006/relationships/image" Target="../media/image-6-13.png"/><Relationship Id="rId14" Type="http://schemas.openxmlformats.org/officeDocument/2006/relationships/image" Target="../media/image-6-14.svg"/><Relationship Id="rId15" Type="http://schemas.openxmlformats.org/officeDocument/2006/relationships/image" Target="../media/image-6-15.png"/><Relationship Id="rId16" Type="http://schemas.openxmlformats.org/officeDocument/2006/relationships/image" Target="../media/image-6-16.svg"/><Relationship Id="rId17" Type="http://schemas.openxmlformats.org/officeDocument/2006/relationships/image" Target="../media/image-6-17.png"/><Relationship Id="rId18" Type="http://schemas.openxmlformats.org/officeDocument/2006/relationships/image" Target="../media/image-6-18.svg"/><Relationship Id="rId19" Type="http://schemas.openxmlformats.org/officeDocument/2006/relationships/image" Target="../media/image-6-19.png"/><Relationship Id="rId20" Type="http://schemas.openxmlformats.org/officeDocument/2006/relationships/image" Target="../media/image-6-20.svg"/><Relationship Id="rId21" Type="http://schemas.openxmlformats.org/officeDocument/2006/relationships/image" Target="../media/image-6-21.png"/><Relationship Id="rId22" Type="http://schemas.openxmlformats.org/officeDocument/2006/relationships/image" Target="../media/image-6-22.svg"/><Relationship Id="rId23" Type="http://schemas.openxmlformats.org/officeDocument/2006/relationships/image" Target="../media/image-6-23.png"/><Relationship Id="rId24" Type="http://schemas.openxmlformats.org/officeDocument/2006/relationships/image" Target="../media/image-6-24.svg"/><Relationship Id="rId25" Type="http://schemas.openxmlformats.org/officeDocument/2006/relationships/image" Target="../media/image-6-25.png"/><Relationship Id="rId26" Type="http://schemas.openxmlformats.org/officeDocument/2006/relationships/image" Target="../media/image-6-26.svg"/><Relationship Id="rId27" Type="http://schemas.openxmlformats.org/officeDocument/2006/relationships/slideLayout" Target="../slideLayouts/slideLayout1.xml"/><Relationship Id="rId2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image" Target="../media/image-7-3.png"/><Relationship Id="rId4" Type="http://schemas.openxmlformats.org/officeDocument/2006/relationships/image" Target="../media/image-7-4.svg"/><Relationship Id="rId5" Type="http://schemas.openxmlformats.org/officeDocument/2006/relationships/image" Target="../media/image-7-5.png"/><Relationship Id="rId6" Type="http://schemas.openxmlformats.org/officeDocument/2006/relationships/image" Target="../media/image-7-6.svg"/><Relationship Id="rId7" Type="http://schemas.openxmlformats.org/officeDocument/2006/relationships/image" Target="../media/image-7-7.png"/><Relationship Id="rId8" Type="http://schemas.openxmlformats.org/officeDocument/2006/relationships/image" Target="../media/image-7-8.svg"/><Relationship Id="rId9" Type="http://schemas.openxmlformats.org/officeDocument/2006/relationships/image" Target="../media/image-7-9.png"/><Relationship Id="rId10" Type="http://schemas.openxmlformats.org/officeDocument/2006/relationships/image" Target="../media/image-7-10.svg"/><Relationship Id="rId11" Type="http://schemas.openxmlformats.org/officeDocument/2006/relationships/image" Target="../media/image-7-11.png"/><Relationship Id="rId12" Type="http://schemas.openxmlformats.org/officeDocument/2006/relationships/image" Target="../media/image-7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3" Type="http://schemas.openxmlformats.org/officeDocument/2006/relationships/image" Target="../media/image-8-3.png"/><Relationship Id="rId4" Type="http://schemas.openxmlformats.org/officeDocument/2006/relationships/image" Target="../media/image-8-4.svg"/><Relationship Id="rId5" Type="http://schemas.openxmlformats.org/officeDocument/2006/relationships/image" Target="../media/image-8-5.png"/><Relationship Id="rId6" Type="http://schemas.openxmlformats.org/officeDocument/2006/relationships/image" Target="../media/image-8-6.svg"/><Relationship Id="rId7" Type="http://schemas.openxmlformats.org/officeDocument/2006/relationships/image" Target="../media/image-8-7.png"/><Relationship Id="rId8" Type="http://schemas.openxmlformats.org/officeDocument/2006/relationships/image" Target="../media/image-8-8.svg"/><Relationship Id="rId9" Type="http://schemas.openxmlformats.org/officeDocument/2006/relationships/image" Target="../media/image-8-9.png"/><Relationship Id="rId10" Type="http://schemas.openxmlformats.org/officeDocument/2006/relationships/image" Target="../media/image-8-10.svg"/><Relationship Id="rId11" Type="http://schemas.openxmlformats.org/officeDocument/2006/relationships/image" Target="../media/image-8-11.png"/><Relationship Id="rId12" Type="http://schemas.openxmlformats.org/officeDocument/2006/relationships/image" Target="../media/image-8-12.svg"/><Relationship Id="rId13" Type="http://schemas.openxmlformats.org/officeDocument/2006/relationships/image" Target="../media/image-8-13.png"/><Relationship Id="rId14" Type="http://schemas.openxmlformats.org/officeDocument/2006/relationships/image" Target="../media/image-8-14.svg"/><Relationship Id="rId15" Type="http://schemas.openxmlformats.org/officeDocument/2006/relationships/image" Target="../media/image-8-15.png"/><Relationship Id="rId16" Type="http://schemas.openxmlformats.org/officeDocument/2006/relationships/image" Target="../media/image-8-16.sv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svg"/><Relationship Id="rId3" Type="http://schemas.openxmlformats.org/officeDocument/2006/relationships/image" Target="../media/image-9-3.png"/><Relationship Id="rId4" Type="http://schemas.openxmlformats.org/officeDocument/2006/relationships/image" Target="../media/image-9-4.svg"/><Relationship Id="rId5" Type="http://schemas.openxmlformats.org/officeDocument/2006/relationships/image" Target="../media/image-9-5.png"/><Relationship Id="rId6" Type="http://schemas.openxmlformats.org/officeDocument/2006/relationships/image" Target="../media/image-9-6.svg"/><Relationship Id="rId7" Type="http://schemas.openxmlformats.org/officeDocument/2006/relationships/image" Target="../media/image-9-7.png"/><Relationship Id="rId8" Type="http://schemas.openxmlformats.org/officeDocument/2006/relationships/image" Target="../media/image-9-8.svg"/><Relationship Id="rId9" Type="http://schemas.openxmlformats.org/officeDocument/2006/relationships/image" Target="../media/image-9-9.png"/><Relationship Id="rId10" Type="http://schemas.openxmlformats.org/officeDocument/2006/relationships/image" Target="../media/image-9-10.svg"/><Relationship Id="rId11" Type="http://schemas.openxmlformats.org/officeDocument/2006/relationships/image" Target="../media/image-9-11.png"/><Relationship Id="rId12" Type="http://schemas.openxmlformats.org/officeDocument/2006/relationships/image" Target="../media/image-9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image" Target="../media/image-10-7.png"/><Relationship Id="rId8" Type="http://schemas.openxmlformats.org/officeDocument/2006/relationships/image" Target="../media/image-10-8.svg"/><Relationship Id="rId9" Type="http://schemas.openxmlformats.org/officeDocument/2006/relationships/image" Target="../media/image-10-9.png"/><Relationship Id="rId10" Type="http://schemas.openxmlformats.org/officeDocument/2006/relationships/image" Target="../media/image-10-10.sv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svg"/><Relationship Id="rId3" Type="http://schemas.openxmlformats.org/officeDocument/2006/relationships/image" Target="../media/image-11-3.png"/><Relationship Id="rId4" Type="http://schemas.openxmlformats.org/officeDocument/2006/relationships/image" Target="../media/image-11-4.svg"/><Relationship Id="rId5" Type="http://schemas.openxmlformats.org/officeDocument/2006/relationships/image" Target="../media/image-11-5.png"/><Relationship Id="rId6" Type="http://schemas.openxmlformats.org/officeDocument/2006/relationships/image" Target="../media/image-11-6.svg"/><Relationship Id="rId7" Type="http://schemas.openxmlformats.org/officeDocument/2006/relationships/image" Target="../media/image-11-7.png"/><Relationship Id="rId8" Type="http://schemas.openxmlformats.org/officeDocument/2006/relationships/image" Target="../media/image-11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svg"/><Relationship Id="rId3" Type="http://schemas.openxmlformats.org/officeDocument/2006/relationships/image" Target="../media/image-12-3.png"/><Relationship Id="rId4" Type="http://schemas.openxmlformats.org/officeDocument/2006/relationships/image" Target="../media/image-12-4.svg"/><Relationship Id="rId5" Type="http://schemas.openxmlformats.org/officeDocument/2006/relationships/image" Target="../media/image-12-5.png"/><Relationship Id="rId6" Type="http://schemas.openxmlformats.org/officeDocument/2006/relationships/image" Target="../media/image-12-6.svg"/><Relationship Id="rId7" Type="http://schemas.openxmlformats.org/officeDocument/2006/relationships/image" Target="../media/image-12-7.png"/><Relationship Id="rId8" Type="http://schemas.openxmlformats.org/officeDocument/2006/relationships/image" Target="../media/image-12-8.svg"/><Relationship Id="rId9" Type="http://schemas.openxmlformats.org/officeDocument/2006/relationships/image" Target="../media/image-12-9.png"/><Relationship Id="rId10" Type="http://schemas.openxmlformats.org/officeDocument/2006/relationships/image" Target="../media/image-12-10.sv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svg"/><Relationship Id="rId3" Type="http://schemas.openxmlformats.org/officeDocument/2006/relationships/image" Target="../media/image-13-3.png"/><Relationship Id="rId4" Type="http://schemas.openxmlformats.org/officeDocument/2006/relationships/image" Target="../media/image-13-4.svg"/><Relationship Id="rId5" Type="http://schemas.openxmlformats.org/officeDocument/2006/relationships/image" Target="../media/image-13-5.png"/><Relationship Id="rId6" Type="http://schemas.openxmlformats.org/officeDocument/2006/relationships/image" Target="../media/image-13-6.svg"/><Relationship Id="rId7" Type="http://schemas.openxmlformats.org/officeDocument/2006/relationships/image" Target="../media/image-13-7.png"/><Relationship Id="rId8" Type="http://schemas.openxmlformats.org/officeDocument/2006/relationships/image" Target="../media/image-13-8.svg"/><Relationship Id="rId9" Type="http://schemas.openxmlformats.org/officeDocument/2006/relationships/image" Target="../media/image-13-9.png"/><Relationship Id="rId10" Type="http://schemas.openxmlformats.org/officeDocument/2006/relationships/image" Target="../media/image-13-10.svg"/><Relationship Id="rId11" Type="http://schemas.openxmlformats.org/officeDocument/2006/relationships/image" Target="../media/image-13-11.png"/><Relationship Id="rId12" Type="http://schemas.openxmlformats.org/officeDocument/2006/relationships/image" Target="../media/image-13-12.svg"/><Relationship Id="rId13" Type="http://schemas.openxmlformats.org/officeDocument/2006/relationships/image" Target="../media/image-13-13.png"/><Relationship Id="rId14" Type="http://schemas.openxmlformats.org/officeDocument/2006/relationships/image" Target="../media/image-13-14.svg"/><Relationship Id="rId15" Type="http://schemas.openxmlformats.org/officeDocument/2006/relationships/image" Target="../media/image-13-15.png"/><Relationship Id="rId16" Type="http://schemas.openxmlformats.org/officeDocument/2006/relationships/image" Target="../media/image-13-16.svg"/><Relationship Id="rId17" Type="http://schemas.openxmlformats.org/officeDocument/2006/relationships/image" Target="../media/image-13-17.png"/><Relationship Id="rId18" Type="http://schemas.openxmlformats.org/officeDocument/2006/relationships/image" Target="../media/image-13-18.svg"/><Relationship Id="rId19" Type="http://schemas.openxmlformats.org/officeDocument/2006/relationships/slideLayout" Target="../slideLayouts/slideLayout1.xml"/><Relationship Id="rId2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svg"/><Relationship Id="rId3" Type="http://schemas.openxmlformats.org/officeDocument/2006/relationships/image" Target="../media/image-14-3.png"/><Relationship Id="rId4" Type="http://schemas.openxmlformats.org/officeDocument/2006/relationships/image" Target="../media/image-14-4.svg"/><Relationship Id="rId5" Type="http://schemas.openxmlformats.org/officeDocument/2006/relationships/image" Target="../media/image-14-5.png"/><Relationship Id="rId6" Type="http://schemas.openxmlformats.org/officeDocument/2006/relationships/image" Target="../media/image-14-6.svg"/><Relationship Id="rId7" Type="http://schemas.openxmlformats.org/officeDocument/2006/relationships/image" Target="../media/image-14-7.png"/><Relationship Id="rId8" Type="http://schemas.openxmlformats.org/officeDocument/2006/relationships/image" Target="../media/image-14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svg"/><Relationship Id="rId3" Type="http://schemas.openxmlformats.org/officeDocument/2006/relationships/image" Target="../media/image-15-3.png"/><Relationship Id="rId4" Type="http://schemas.openxmlformats.org/officeDocument/2006/relationships/image" Target="../media/image-15-4.svg"/><Relationship Id="rId5" Type="http://schemas.openxmlformats.org/officeDocument/2006/relationships/image" Target="../media/image-15-5.png"/><Relationship Id="rId6" Type="http://schemas.openxmlformats.org/officeDocument/2006/relationships/image" Target="../media/image-15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svg"/><Relationship Id="rId3" Type="http://schemas.openxmlformats.org/officeDocument/2006/relationships/image" Target="../media/image-16-3.png"/><Relationship Id="rId4" Type="http://schemas.openxmlformats.org/officeDocument/2006/relationships/image" Target="../media/image-16-4.svg"/><Relationship Id="rId5" Type="http://schemas.openxmlformats.org/officeDocument/2006/relationships/image" Target="../media/image-16-5.png"/><Relationship Id="rId6" Type="http://schemas.openxmlformats.org/officeDocument/2006/relationships/image" Target="../media/image-16-6.svg"/><Relationship Id="rId7" Type="http://schemas.openxmlformats.org/officeDocument/2006/relationships/image" Target="../media/image-16-7.png"/><Relationship Id="rId8" Type="http://schemas.openxmlformats.org/officeDocument/2006/relationships/image" Target="../media/image-16-8.svg"/><Relationship Id="rId9" Type="http://schemas.openxmlformats.org/officeDocument/2006/relationships/image" Target="../media/image-16-9.png"/><Relationship Id="rId10" Type="http://schemas.openxmlformats.org/officeDocument/2006/relationships/image" Target="../media/image-16-10.sv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svg"/><Relationship Id="rId3" Type="http://schemas.openxmlformats.org/officeDocument/2006/relationships/image" Target="../media/image-17-3.png"/><Relationship Id="rId4" Type="http://schemas.openxmlformats.org/officeDocument/2006/relationships/image" Target="../media/image-17-4.svg"/><Relationship Id="rId5" Type="http://schemas.openxmlformats.org/officeDocument/2006/relationships/image" Target="../media/image-17-5.png"/><Relationship Id="rId6" Type="http://schemas.openxmlformats.org/officeDocument/2006/relationships/image" Target="../media/image-17-6.svg"/><Relationship Id="rId7" Type="http://schemas.openxmlformats.org/officeDocument/2006/relationships/image" Target="../media/image-17-7.png"/><Relationship Id="rId8" Type="http://schemas.openxmlformats.org/officeDocument/2006/relationships/image" Target="../media/image-17-8.svg"/><Relationship Id="rId9" Type="http://schemas.openxmlformats.org/officeDocument/2006/relationships/image" Target="../media/image-17-9.png"/><Relationship Id="rId10" Type="http://schemas.openxmlformats.org/officeDocument/2006/relationships/image" Target="../media/image-17-10.sv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svg"/><Relationship Id="rId3" Type="http://schemas.openxmlformats.org/officeDocument/2006/relationships/image" Target="../media/image-18-3.png"/><Relationship Id="rId4" Type="http://schemas.openxmlformats.org/officeDocument/2006/relationships/image" Target="../media/image-18-4.svg"/><Relationship Id="rId5" Type="http://schemas.openxmlformats.org/officeDocument/2006/relationships/image" Target="../media/image-18-5.png"/><Relationship Id="rId6" Type="http://schemas.openxmlformats.org/officeDocument/2006/relationships/image" Target="../media/image-18-6.svg"/><Relationship Id="rId7" Type="http://schemas.openxmlformats.org/officeDocument/2006/relationships/image" Target="../media/image-18-7.png"/><Relationship Id="rId8" Type="http://schemas.openxmlformats.org/officeDocument/2006/relationships/image" Target="../media/image-18-8.svg"/><Relationship Id="rId9" Type="http://schemas.openxmlformats.org/officeDocument/2006/relationships/image" Target="../media/image-18-9.png"/><Relationship Id="rId10" Type="http://schemas.openxmlformats.org/officeDocument/2006/relationships/image" Target="../media/image-18-10.sv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svg"/><Relationship Id="rId13" Type="http://schemas.openxmlformats.org/officeDocument/2006/relationships/image" Target="../media/image-18-13.png"/><Relationship Id="rId14" Type="http://schemas.openxmlformats.org/officeDocument/2006/relationships/image" Target="../media/image-18-14.svg"/><Relationship Id="rId15" Type="http://schemas.openxmlformats.org/officeDocument/2006/relationships/image" Target="../media/image-18-15.png"/><Relationship Id="rId16" Type="http://schemas.openxmlformats.org/officeDocument/2006/relationships/image" Target="../media/image-18-16.svg"/><Relationship Id="rId17" Type="http://schemas.openxmlformats.org/officeDocument/2006/relationships/image" Target="../media/image-18-17.png"/><Relationship Id="rId18" Type="http://schemas.openxmlformats.org/officeDocument/2006/relationships/image" Target="../media/image-18-18.svg"/><Relationship Id="rId19" Type="http://schemas.openxmlformats.org/officeDocument/2006/relationships/slideLayout" Target="../slideLayouts/slideLayout1.xml"/><Relationship Id="rId2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svg"/><Relationship Id="rId3" Type="http://schemas.openxmlformats.org/officeDocument/2006/relationships/image" Target="../media/image-19-3.png"/><Relationship Id="rId4" Type="http://schemas.openxmlformats.org/officeDocument/2006/relationships/image" Target="../media/image-19-4.svg"/><Relationship Id="rId5" Type="http://schemas.openxmlformats.org/officeDocument/2006/relationships/image" Target="../media/image-19-5.png"/><Relationship Id="rId6" Type="http://schemas.openxmlformats.org/officeDocument/2006/relationships/image" Target="../media/image-19-6.svg"/><Relationship Id="rId7" Type="http://schemas.openxmlformats.org/officeDocument/2006/relationships/image" Target="../media/image-19-7.png"/><Relationship Id="rId8" Type="http://schemas.openxmlformats.org/officeDocument/2006/relationships/image" Target="../media/image-19-8.svg"/><Relationship Id="rId9" Type="http://schemas.openxmlformats.org/officeDocument/2006/relationships/image" Target="../media/image-19-9.png"/><Relationship Id="rId10" Type="http://schemas.openxmlformats.org/officeDocument/2006/relationships/image" Target="../media/image-19-10.sv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svg"/><Relationship Id="rId3" Type="http://schemas.openxmlformats.org/officeDocument/2006/relationships/image" Target="../media/image-20-3.png"/><Relationship Id="rId4" Type="http://schemas.openxmlformats.org/officeDocument/2006/relationships/image" Target="../media/image-20-4.sv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image" Target="../media/image-21-2.svg"/><Relationship Id="rId3" Type="http://schemas.openxmlformats.org/officeDocument/2006/relationships/image" Target="../media/image-21-3.png"/><Relationship Id="rId4" Type="http://schemas.openxmlformats.org/officeDocument/2006/relationships/image" Target="../media/image-21-4.svg"/><Relationship Id="rId5" Type="http://schemas.openxmlformats.org/officeDocument/2006/relationships/image" Target="../media/image-21-5.png"/><Relationship Id="rId6" Type="http://schemas.openxmlformats.org/officeDocument/2006/relationships/image" Target="../media/image-21-6.svg"/><Relationship Id="rId7" Type="http://schemas.openxmlformats.org/officeDocument/2006/relationships/image" Target="../media/image-21-7.png"/><Relationship Id="rId8" Type="http://schemas.openxmlformats.org/officeDocument/2006/relationships/image" Target="../media/image-21-8.svg"/><Relationship Id="rId9" Type="http://schemas.openxmlformats.org/officeDocument/2006/relationships/image" Target="../media/image-21-9.png"/><Relationship Id="rId10" Type="http://schemas.openxmlformats.org/officeDocument/2006/relationships/image" Target="../media/image-21-10.sv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0C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21792" y="502920"/>
            <a:ext cx="1828800" cy="384048"/>
          </a:xfrm>
          <a:prstGeom prst="roundRect">
            <a:avLst>
              <a:gd name="adj" fmla="val 19048"/>
            </a:avLst>
          </a:prstGeom>
          <a:solidFill>
            <a:srgbClr val="8B5CF6">
              <a:alpha val="88000"/>
            </a:srgbClr>
          </a:solidFill>
          <a:ln w="10160">
            <a:solidFill>
              <a:srgbClr val="A78BFA">
                <a:alpha val="7000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777240" y="598932"/>
            <a:ext cx="151790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spc="110" kern="0" dirty="0">
                <a:solidFill>
                  <a:srgbClr val="FFFFF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OBSIDIAN × AI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1225296"/>
            <a:ext cx="6126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迁移十几年旧笔记</a:t>
            </a:r>
            <a:endParaRPr lang="en-US" sz="3800" dirty="0"/>
          </a:p>
        </p:txBody>
      </p:sp>
      <p:sp>
        <p:nvSpPr>
          <p:cNvPr id="6" name="Text 3"/>
          <p:cNvSpPr/>
          <p:nvPr/>
        </p:nvSpPr>
        <p:spPr>
          <a:xfrm>
            <a:off x="658368" y="1947672"/>
            <a:ext cx="585216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C4B5F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到 Obsidian</a:t>
            </a:r>
            <a:endParaRPr lang="en-US" sz="4400" dirty="0"/>
          </a:p>
        </p:txBody>
      </p:sp>
      <p:sp>
        <p:nvSpPr>
          <p:cNvPr id="7" name="Text 4"/>
          <p:cNvSpPr/>
          <p:nvPr/>
        </p:nvSpPr>
        <p:spPr>
          <a:xfrm>
            <a:off x="658368" y="2770632"/>
            <a:ext cx="6309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打造 AI 工作台</a:t>
            </a:r>
            <a:endParaRPr lang="en-US" sz="4800" dirty="0"/>
          </a:p>
        </p:txBody>
      </p:sp>
      <p:sp>
        <p:nvSpPr>
          <p:cNvPr id="8" name="Text 5"/>
          <p:cNvSpPr/>
          <p:nvPr/>
        </p:nvSpPr>
        <p:spPr>
          <a:xfrm>
            <a:off x="685800" y="3822192"/>
            <a:ext cx="58064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20" dirty="0">
                <a:solidFill>
                  <a:srgbClr val="D5D1D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从「很难找回的网盘」到「可搜索、可调用、可持续工作的知识系统」</a:t>
            </a:r>
            <a:endParaRPr lang="en-US" sz="1720" dirty="0"/>
          </a:p>
        </p:txBody>
      </p:sp>
      <p:sp>
        <p:nvSpPr>
          <p:cNvPr id="9" name="Shape 6"/>
          <p:cNvSpPr/>
          <p:nvPr/>
        </p:nvSpPr>
        <p:spPr>
          <a:xfrm>
            <a:off x="685800" y="4773168"/>
            <a:ext cx="1234440" cy="329184"/>
          </a:xfrm>
          <a:prstGeom prst="roundRect">
            <a:avLst>
              <a:gd name="adj" fmla="val 22222"/>
            </a:avLst>
          </a:prstGeom>
          <a:solidFill>
            <a:srgbClr val="60A5FA">
              <a:alpha val="20000"/>
            </a:srgbClr>
          </a:solidFill>
          <a:ln w="10160">
            <a:solidFill>
              <a:srgbClr val="60A5FA">
                <a:alpha val="60000"/>
              </a:srgbClr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795528" y="4814316"/>
            <a:ext cx="101498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71 天实测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2029968" y="4773168"/>
            <a:ext cx="1609344" cy="329184"/>
          </a:xfrm>
          <a:prstGeom prst="roundRect">
            <a:avLst>
              <a:gd name="adj" fmla="val 22222"/>
            </a:avLst>
          </a:prstGeom>
          <a:solidFill>
            <a:srgbClr val="8B5CF6">
              <a:alpha val="20000"/>
            </a:srgbClr>
          </a:solidFill>
          <a:ln w="10160">
            <a:solidFill>
              <a:srgbClr val="8B5CF6">
                <a:alpha val="6000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2139696" y="4814316"/>
            <a:ext cx="13898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2,600+ 旧笔记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3749040" y="4773168"/>
            <a:ext cx="1883664" cy="329184"/>
          </a:xfrm>
          <a:prstGeom prst="roundRect">
            <a:avLst>
              <a:gd name="adj" fmla="val 22222"/>
            </a:avLst>
          </a:prstGeom>
          <a:solidFill>
            <a:srgbClr val="5EEAD4">
              <a:alpha val="20000"/>
            </a:srgbClr>
          </a:solidFill>
          <a:ln w="10160">
            <a:solidFill>
              <a:srgbClr val="5EEAD4">
                <a:alpha val="60000"/>
              </a:srgbClr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3858768" y="4814316"/>
            <a:ext cx="166420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1,099 张知识卡片</a:t>
            </a:r>
            <a:endParaRPr lang="en-US" sz="1100" dirty="0"/>
          </a:p>
        </p:txBody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52360" y="804672"/>
            <a:ext cx="3931920" cy="3931920"/>
          </a:xfrm>
          <a:prstGeom prst="rect">
            <a:avLst/>
          </a:prstGeom>
        </p:spPr>
      </p:pic>
      <p:sp>
        <p:nvSpPr>
          <p:cNvPr id="16" name="Shape 12"/>
          <p:cNvSpPr/>
          <p:nvPr/>
        </p:nvSpPr>
        <p:spPr>
          <a:xfrm>
            <a:off x="7543800" y="4270248"/>
            <a:ext cx="2011680" cy="1325880"/>
          </a:xfrm>
          <a:prstGeom prst="roundRect">
            <a:avLst>
              <a:gd name="adj" fmla="val 5517"/>
            </a:avLst>
          </a:prstGeom>
          <a:solidFill>
            <a:srgbClr val="24202F"/>
          </a:solidFill>
          <a:ln w="10160">
            <a:solidFill>
              <a:srgbClr val="35313F"/>
            </a:solidFill>
            <a:prstDash val="solid"/>
          </a:ln>
          <a:effectLst>
            <a:outerShdw sx="100000" sy="100000" kx="0" ky="0" algn="bl" rotWithShape="0" blurRad="16510" dist="8890" dir="2700000">
              <a:srgbClr val="000000">
                <a:alpha val="13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7799832" y="4590288"/>
            <a:ext cx="905256" cy="0"/>
          </a:xfrm>
          <a:prstGeom prst="line">
            <a:avLst/>
          </a:prstGeom>
          <a:noFill/>
          <a:ln w="39370">
            <a:solidFill>
              <a:srgbClr val="60A5FA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7799832" y="4928616"/>
            <a:ext cx="1536192" cy="0"/>
          </a:xfrm>
          <a:prstGeom prst="line">
            <a:avLst/>
          </a:prstGeom>
          <a:noFill/>
          <a:ln w="15240">
            <a:solidFill>
              <a:srgbClr val="777281">
                <a:alpha val="80000"/>
              </a:srgbClr>
            </a:solidFill>
            <a:prstDash val="solid"/>
          </a:ln>
        </p:spPr>
      </p:sp>
      <p:sp>
        <p:nvSpPr>
          <p:cNvPr id="19" name="Shape 15"/>
          <p:cNvSpPr/>
          <p:nvPr/>
        </p:nvSpPr>
        <p:spPr>
          <a:xfrm>
            <a:off x="7799832" y="5230368"/>
            <a:ext cx="1536192" cy="0"/>
          </a:xfrm>
          <a:prstGeom prst="line">
            <a:avLst/>
          </a:prstGeom>
          <a:noFill/>
          <a:ln w="15240">
            <a:solidFill>
              <a:srgbClr val="777281">
                <a:alpha val="70000"/>
              </a:srgbClr>
            </a:solidFill>
            <a:prstDash val="solid"/>
          </a:ln>
        </p:spPr>
      </p:sp>
      <p:sp>
        <p:nvSpPr>
          <p:cNvPr id="20" name="Shape 16"/>
          <p:cNvSpPr/>
          <p:nvPr/>
        </p:nvSpPr>
        <p:spPr>
          <a:xfrm>
            <a:off x="7799832" y="5532120"/>
            <a:ext cx="1325880" cy="0"/>
          </a:xfrm>
          <a:prstGeom prst="line">
            <a:avLst/>
          </a:prstGeom>
          <a:noFill/>
          <a:ln w="15240">
            <a:solidFill>
              <a:srgbClr val="777281">
                <a:alpha val="60000"/>
              </a:srgbClr>
            </a:solidFill>
            <a:prstDash val="solid"/>
          </a:ln>
        </p:spPr>
      </p:sp>
      <p:sp>
        <p:nvSpPr>
          <p:cNvPr id="21" name="Text 17"/>
          <p:cNvSpPr/>
          <p:nvPr/>
        </p:nvSpPr>
        <p:spPr>
          <a:xfrm>
            <a:off x="7799832" y="5212080"/>
            <a:ext cx="149961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20" b="1" dirty="0">
                <a:solidFill>
                  <a:srgbClr val="D5D1D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raw / 原始资料</a:t>
            </a:r>
            <a:endParaRPr lang="en-US" sz="1120" dirty="0"/>
          </a:p>
        </p:txBody>
      </p:sp>
      <p:sp>
        <p:nvSpPr>
          <p:cNvPr id="22" name="Shape 18"/>
          <p:cNvSpPr/>
          <p:nvPr/>
        </p:nvSpPr>
        <p:spPr>
          <a:xfrm>
            <a:off x="9180576" y="4663440"/>
            <a:ext cx="2011680" cy="1325880"/>
          </a:xfrm>
          <a:prstGeom prst="roundRect">
            <a:avLst>
              <a:gd name="adj" fmla="val 5517"/>
            </a:avLst>
          </a:prstGeom>
          <a:solidFill>
            <a:srgbClr val="24202F"/>
          </a:solidFill>
          <a:ln w="10160">
            <a:solidFill>
              <a:srgbClr val="35313F"/>
            </a:solidFill>
            <a:prstDash val="solid"/>
          </a:ln>
          <a:effectLst>
            <a:outerShdw sx="100000" sy="100000" kx="0" ky="0" algn="bl" rotWithShape="0" blurRad="209677000" dist="112903000" dir="162000000000">
              <a:srgbClr val="000000">
                <a:alpha val="1300000000"/>
              </a:srgbClr>
            </a:outerShdw>
          </a:effectLst>
        </p:spPr>
      </p:sp>
      <p:sp>
        <p:nvSpPr>
          <p:cNvPr id="23" name="Shape 19"/>
          <p:cNvSpPr/>
          <p:nvPr/>
        </p:nvSpPr>
        <p:spPr>
          <a:xfrm>
            <a:off x="9436608" y="4983480"/>
            <a:ext cx="905256" cy="0"/>
          </a:xfrm>
          <a:prstGeom prst="line">
            <a:avLst/>
          </a:prstGeom>
          <a:noFill/>
          <a:ln w="39370">
            <a:solidFill>
              <a:srgbClr val="A78BFA"/>
            </a:solidFill>
            <a:prstDash val="solid"/>
          </a:ln>
        </p:spPr>
      </p:sp>
      <p:sp>
        <p:nvSpPr>
          <p:cNvPr id="24" name="Shape 20"/>
          <p:cNvSpPr/>
          <p:nvPr/>
        </p:nvSpPr>
        <p:spPr>
          <a:xfrm>
            <a:off x="9436608" y="5321808"/>
            <a:ext cx="1536192" cy="0"/>
          </a:xfrm>
          <a:prstGeom prst="line">
            <a:avLst/>
          </a:prstGeom>
          <a:noFill/>
          <a:ln w="15240">
            <a:solidFill>
              <a:srgbClr val="777281">
                <a:alpha val="80000"/>
              </a:srgbClr>
            </a:solidFill>
            <a:prstDash val="solid"/>
          </a:ln>
        </p:spPr>
      </p:sp>
      <p:sp>
        <p:nvSpPr>
          <p:cNvPr id="25" name="Shape 21"/>
          <p:cNvSpPr/>
          <p:nvPr/>
        </p:nvSpPr>
        <p:spPr>
          <a:xfrm>
            <a:off x="9436608" y="5623560"/>
            <a:ext cx="1536192" cy="0"/>
          </a:xfrm>
          <a:prstGeom prst="line">
            <a:avLst/>
          </a:prstGeom>
          <a:noFill/>
          <a:ln w="15240">
            <a:solidFill>
              <a:srgbClr val="777281">
                <a:alpha val="70000"/>
              </a:srgbClr>
            </a:solidFill>
            <a:prstDash val="solid"/>
          </a:ln>
        </p:spPr>
      </p:sp>
      <p:sp>
        <p:nvSpPr>
          <p:cNvPr id="26" name="Shape 22"/>
          <p:cNvSpPr/>
          <p:nvPr/>
        </p:nvSpPr>
        <p:spPr>
          <a:xfrm>
            <a:off x="9436608" y="5925312"/>
            <a:ext cx="1325880" cy="0"/>
          </a:xfrm>
          <a:prstGeom prst="line">
            <a:avLst/>
          </a:prstGeom>
          <a:noFill/>
          <a:ln w="15240">
            <a:solidFill>
              <a:srgbClr val="777281">
                <a:alpha val="60000"/>
              </a:srgbClr>
            </a:solidFill>
            <a:prstDash val="solid"/>
          </a:ln>
        </p:spPr>
      </p:sp>
      <p:sp>
        <p:nvSpPr>
          <p:cNvPr id="27" name="Text 23"/>
          <p:cNvSpPr/>
          <p:nvPr/>
        </p:nvSpPr>
        <p:spPr>
          <a:xfrm>
            <a:off x="9436608" y="5605272"/>
            <a:ext cx="149961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20" b="1" dirty="0">
                <a:solidFill>
                  <a:srgbClr val="D5D1D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wiki / 知识卡片</a:t>
            </a:r>
            <a:endParaRPr lang="en-US" sz="1120" dirty="0"/>
          </a:p>
        </p:txBody>
      </p:sp>
      <p:sp>
        <p:nvSpPr>
          <p:cNvPr id="28" name="Shape 24"/>
          <p:cNvSpPr/>
          <p:nvPr/>
        </p:nvSpPr>
        <p:spPr>
          <a:xfrm>
            <a:off x="9070848" y="4828032"/>
            <a:ext cx="502920" cy="146304"/>
          </a:xfrm>
          <a:prstGeom prst="line">
            <a:avLst/>
          </a:prstGeom>
          <a:noFill/>
          <a:ln w="22860">
            <a:solidFill>
              <a:srgbClr val="C4B5FD"/>
            </a:solidFill>
            <a:prstDash val="solid"/>
            <a:headEnd type="none"/>
            <a:tailEnd type="triangle"/>
          </a:ln>
        </p:spPr>
      </p:sp>
      <p:sp>
        <p:nvSpPr>
          <p:cNvPr id="29" name="Text 25"/>
          <p:cNvSpPr/>
          <p:nvPr/>
        </p:nvSpPr>
        <p:spPr>
          <a:xfrm>
            <a:off x="685800" y="6291072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F6A7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视频演示版 · 16:9 · 可编辑</a:t>
            </a:r>
            <a:endParaRPr lang="en-US" sz="10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5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1792" y="347472"/>
            <a:ext cx="3931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80" kern="0" dirty="0">
                <a:solidFill>
                  <a:srgbClr val="8B5CF6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01 · 痛点</a:t>
            </a:r>
            <a:endParaRPr lang="en-US" sz="1050" dirty="0"/>
          </a:p>
        </p:txBody>
      </p:sp>
      <p:sp>
        <p:nvSpPr>
          <p:cNvPr id="4" name="Text 1"/>
          <p:cNvSpPr/>
          <p:nvPr/>
        </p:nvSpPr>
        <p:spPr>
          <a:xfrm>
            <a:off x="10881360" y="310896"/>
            <a:ext cx="65836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6F6A7B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02</a:t>
            </a:r>
            <a:endParaRPr lang="en-US" sz="1050" dirty="0"/>
          </a:p>
        </p:txBody>
      </p:sp>
      <p:sp>
        <p:nvSpPr>
          <p:cNvPr id="5" name="Shape 2"/>
          <p:cNvSpPr/>
          <p:nvPr/>
        </p:nvSpPr>
        <p:spPr>
          <a:xfrm>
            <a:off x="11603736" y="438912"/>
            <a:ext cx="137160" cy="0"/>
          </a:xfrm>
          <a:prstGeom prst="line">
            <a:avLst/>
          </a:prstGeom>
          <a:noFill/>
          <a:ln w="27940">
            <a:solidFill>
              <a:srgbClr val="8B5CF6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58368" y="1051560"/>
            <a:ext cx="5669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0D0C1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资料记得越多</a:t>
            </a:r>
            <a:endParaRPr lang="en-US" sz="4200" dirty="0"/>
          </a:p>
        </p:txBody>
      </p:sp>
      <p:sp>
        <p:nvSpPr>
          <p:cNvPr id="7" name="Text 4"/>
          <p:cNvSpPr/>
          <p:nvPr/>
        </p:nvSpPr>
        <p:spPr>
          <a:xfrm>
            <a:off x="658368" y="1874520"/>
            <a:ext cx="4572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6F6A7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越像一个</a:t>
            </a:r>
            <a:endParaRPr lang="en-US" sz="3400" dirty="0"/>
          </a:p>
        </p:txBody>
      </p:sp>
      <p:sp>
        <p:nvSpPr>
          <p:cNvPr id="8" name="Text 5"/>
          <p:cNvSpPr/>
          <p:nvPr/>
        </p:nvSpPr>
        <p:spPr>
          <a:xfrm>
            <a:off x="658368" y="2578608"/>
            <a:ext cx="6400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400" b="1" dirty="0">
                <a:solidFill>
                  <a:srgbClr val="8B5CF6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很难再找回来的网盘</a:t>
            </a:r>
            <a:endParaRPr lang="en-US" sz="4400" dirty="0"/>
          </a:p>
        </p:txBody>
      </p:sp>
      <p:sp>
        <p:nvSpPr>
          <p:cNvPr id="9" name="Text 6"/>
          <p:cNvSpPr/>
          <p:nvPr/>
        </p:nvSpPr>
        <p:spPr>
          <a:xfrm>
            <a:off x="694944" y="3703320"/>
            <a:ext cx="5120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D0C1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记录 ≠ 找回，更不等于再次利用</a:t>
            </a:r>
            <a:endParaRPr lang="en-US" sz="1900" dirty="0"/>
          </a:p>
        </p:txBody>
      </p:sp>
      <p:sp>
        <p:nvSpPr>
          <p:cNvPr id="10" name="Shape 7"/>
          <p:cNvSpPr/>
          <p:nvPr/>
        </p:nvSpPr>
        <p:spPr>
          <a:xfrm>
            <a:off x="694944" y="4279392"/>
            <a:ext cx="4297680" cy="0"/>
          </a:xfrm>
          <a:prstGeom prst="line">
            <a:avLst/>
          </a:prstGeom>
          <a:noFill/>
          <a:ln w="53340">
            <a:solidFill>
              <a:srgbClr val="A78BFA">
                <a:alpha val="95000"/>
              </a:srgbClr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 rot="-420000">
            <a:off x="7360920" y="1024128"/>
            <a:ext cx="2423160" cy="1417320"/>
          </a:xfrm>
          <a:prstGeom prst="roundRect">
            <a:avLst>
              <a:gd name="adj" fmla="val 3871"/>
            </a:avLst>
          </a:prstGeom>
          <a:solidFill>
            <a:srgbClr val="FFFFFF"/>
          </a:solidFill>
          <a:ln w="10160">
            <a:solidFill>
              <a:srgbClr val="DCD7E4"/>
            </a:solidFill>
            <a:prstDash val="solid"/>
          </a:ln>
          <a:effectLst>
            <a:outerShdw sx="100000" sy="100000" kx="0" ky="0" algn="bl" rotWithShape="0" blurRad="27940" dist="13970" dir="2700000">
              <a:srgbClr val="000000">
                <a:alpha val="22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 rot="-420000">
            <a:off x="7635240" y="1371600"/>
            <a:ext cx="1143000" cy="0"/>
          </a:xfrm>
          <a:prstGeom prst="line">
            <a:avLst/>
          </a:prstGeom>
          <a:noFill/>
          <a:ln w="38100">
            <a:solidFill>
              <a:srgbClr val="8B5CF6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 rot="-420000">
            <a:off x="7616952" y="1810512"/>
            <a:ext cx="1874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6F6A7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2014 · 随手收藏</a:t>
            </a:r>
            <a:endParaRPr lang="en-US" sz="1150" dirty="0"/>
          </a:p>
        </p:txBody>
      </p:sp>
      <p:sp>
        <p:nvSpPr>
          <p:cNvPr id="14" name="Shape 11"/>
          <p:cNvSpPr/>
          <p:nvPr/>
        </p:nvSpPr>
        <p:spPr>
          <a:xfrm rot="240000">
            <a:off x="8595360" y="1572768"/>
            <a:ext cx="2423160" cy="1417320"/>
          </a:xfrm>
          <a:prstGeom prst="roundRect">
            <a:avLst>
              <a:gd name="adj" fmla="val 3871"/>
            </a:avLst>
          </a:prstGeom>
          <a:solidFill>
            <a:srgbClr val="EFEBF5"/>
          </a:solidFill>
          <a:ln w="10160">
            <a:solidFill>
              <a:srgbClr val="DCD7E4"/>
            </a:solidFill>
            <a:prstDash val="solid"/>
          </a:ln>
          <a:effectLst>
            <a:outerShdw sx="100000" sy="100000" kx="0" ky="0" algn="bl" rotWithShape="0" blurRad="354838000" dist="177419000" dir="162000000000">
              <a:srgbClr val="000000">
                <a:alpha val="2200000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 rot="240000">
            <a:off x="8869680" y="1920240"/>
            <a:ext cx="1143000" cy="0"/>
          </a:xfrm>
          <a:prstGeom prst="line">
            <a:avLst/>
          </a:prstGeom>
          <a:noFill/>
          <a:ln w="38100">
            <a:solidFill>
              <a:srgbClr val="60A5FA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 rot="240000">
            <a:off x="8851392" y="2359152"/>
            <a:ext cx="1874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6F6A7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2018 · 项目经验</a:t>
            </a:r>
            <a:endParaRPr lang="en-US" sz="1150" dirty="0"/>
          </a:p>
        </p:txBody>
      </p:sp>
      <p:sp>
        <p:nvSpPr>
          <p:cNvPr id="17" name="Shape 14"/>
          <p:cNvSpPr/>
          <p:nvPr/>
        </p:nvSpPr>
        <p:spPr>
          <a:xfrm rot="-120000">
            <a:off x="7086600" y="2743200"/>
            <a:ext cx="2423160" cy="1417320"/>
          </a:xfrm>
          <a:prstGeom prst="roundRect">
            <a:avLst>
              <a:gd name="adj" fmla="val 3871"/>
            </a:avLst>
          </a:prstGeom>
          <a:solidFill>
            <a:srgbClr val="FFFFFF"/>
          </a:solidFill>
          <a:ln w="10160">
            <a:solidFill>
              <a:srgbClr val="DCD7E4"/>
            </a:solidFill>
            <a:prstDash val="solid"/>
          </a:ln>
          <a:effectLst>
            <a:outerShdw sx="100000" sy="100000" kx="0" ky="0" algn="bl" rotWithShape="0" blurRad="4506442600000" dist="2253221300000" dir="9720000000000000">
              <a:srgbClr val="000000">
                <a:alpha val="220000000000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 rot="-120000">
            <a:off x="7360920" y="3090672"/>
            <a:ext cx="1143000" cy="0"/>
          </a:xfrm>
          <a:prstGeom prst="line">
            <a:avLst/>
          </a:prstGeom>
          <a:noFill/>
          <a:ln w="38100">
            <a:solidFill>
              <a:srgbClr val="8B5CF6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 rot="-120000">
            <a:off x="7342632" y="3529584"/>
            <a:ext cx="1874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6F6A7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2022 · 灵感草稿</a:t>
            </a:r>
            <a:endParaRPr lang="en-US" sz="1150" dirty="0"/>
          </a:p>
        </p:txBody>
      </p:sp>
      <p:sp>
        <p:nvSpPr>
          <p:cNvPr id="20" name="Shape 17"/>
          <p:cNvSpPr/>
          <p:nvPr/>
        </p:nvSpPr>
        <p:spPr>
          <a:xfrm rot="360000">
            <a:off x="8458200" y="3456432"/>
            <a:ext cx="2423160" cy="1417320"/>
          </a:xfrm>
          <a:prstGeom prst="roundRect">
            <a:avLst>
              <a:gd name="adj" fmla="val 3871"/>
            </a:avLst>
          </a:prstGeom>
          <a:solidFill>
            <a:srgbClr val="EFEBF5"/>
          </a:solidFill>
          <a:ln w="10160">
            <a:solidFill>
              <a:srgbClr val="DCD7E4"/>
            </a:solidFill>
            <a:prstDash val="solid"/>
          </a:ln>
          <a:effectLst>
            <a:outerShdw sx="100000" sy="100000" kx="0" ky="0" algn="bl" rotWithShape="0" blurRad="57231821020000000" dist="28615910510000000" dir="583200000000000000000">
              <a:srgbClr val="000000">
                <a:alpha val="22000000000000000000"/>
              </a:srgbClr>
            </a:outerShdw>
          </a:effectLst>
        </p:spPr>
      </p:sp>
      <p:sp>
        <p:nvSpPr>
          <p:cNvPr id="21" name="Shape 18"/>
          <p:cNvSpPr/>
          <p:nvPr/>
        </p:nvSpPr>
        <p:spPr>
          <a:xfrm rot="360000">
            <a:off x="8732520" y="3803904"/>
            <a:ext cx="1143000" cy="0"/>
          </a:xfrm>
          <a:prstGeom prst="line">
            <a:avLst/>
          </a:prstGeom>
          <a:noFill/>
          <a:ln w="38100">
            <a:solidFill>
              <a:srgbClr val="60A5FA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 rot="360000">
            <a:off x="8714232" y="4242816"/>
            <a:ext cx="1874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6F6A7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2025 · 产品思路</a:t>
            </a:r>
            <a:endParaRPr lang="en-US" sz="1150" dirty="0"/>
          </a:p>
        </p:txBody>
      </p:sp>
      <p:sp>
        <p:nvSpPr>
          <p:cNvPr id="23" name="Shape 20"/>
          <p:cNvSpPr/>
          <p:nvPr/>
        </p:nvSpPr>
        <p:spPr>
          <a:xfrm>
            <a:off x="9829800" y="4754880"/>
            <a:ext cx="1051560" cy="1051560"/>
          </a:xfrm>
          <a:prstGeom prst="ellipse">
            <a:avLst/>
          </a:prstGeom>
          <a:solidFill>
            <a:srgbClr val="0D0C12"/>
          </a:solidFill>
          <a:ln w="6350">
            <a:solidFill>
              <a:srgbClr val="0D0C12">
                <a:alpha val="0"/>
              </a:srgbClr>
            </a:solidFill>
            <a:prstDash val="solid"/>
          </a:ln>
          <a:effectLst>
            <a:outerShdw sx="100000" sy="100000" kx="0" ky="0" algn="bl" rotWithShape="0" blurRad="2662897900000" dist="1433868100000" dir="9720000000000000">
              <a:srgbClr val="000000">
                <a:alpha val="130000000000000"/>
              </a:srgbClr>
            </a:outerShdw>
          </a:effectLst>
        </p:spPr>
      </p:sp>
      <p:pic>
        <p:nvPicPr>
          <p:cNvPr id="2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13721" y="5038801"/>
            <a:ext cx="483718" cy="483718"/>
          </a:xfrm>
          <a:prstGeom prst="rect">
            <a:avLst/>
          </a:prstGeom>
        </p:spPr>
      </p:pic>
      <p:sp>
        <p:nvSpPr>
          <p:cNvPr id="25" name="Text 21"/>
          <p:cNvSpPr/>
          <p:nvPr/>
        </p:nvSpPr>
        <p:spPr>
          <a:xfrm>
            <a:off x="8942832" y="5879592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B718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搜不到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D0C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1792" y="347472"/>
            <a:ext cx="3931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80" kern="0" dirty="0">
                <a:solidFill>
                  <a:srgbClr val="C4B5FD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01 · 转变</a:t>
            </a:r>
            <a:endParaRPr lang="en-US" sz="1050" dirty="0"/>
          </a:p>
        </p:txBody>
      </p:sp>
      <p:sp>
        <p:nvSpPr>
          <p:cNvPr id="4" name="Text 1"/>
          <p:cNvSpPr/>
          <p:nvPr/>
        </p:nvSpPr>
        <p:spPr>
          <a:xfrm>
            <a:off x="10881360" y="310896"/>
            <a:ext cx="65836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D5D1DC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03</a:t>
            </a:r>
            <a:endParaRPr lang="en-US" sz="1050" dirty="0"/>
          </a:p>
        </p:txBody>
      </p:sp>
      <p:sp>
        <p:nvSpPr>
          <p:cNvPr id="5" name="Shape 2"/>
          <p:cNvSpPr/>
          <p:nvPr/>
        </p:nvSpPr>
        <p:spPr>
          <a:xfrm>
            <a:off x="11603736" y="438912"/>
            <a:ext cx="137160" cy="0"/>
          </a:xfrm>
          <a:prstGeom prst="line">
            <a:avLst/>
          </a:prstGeom>
          <a:noFill/>
          <a:ln w="27940">
            <a:solidFill>
              <a:srgbClr val="C4B5FD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21792" y="731520"/>
            <a:ext cx="10789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笔记不再只负责“保存”</a:t>
            </a:r>
            <a:endParaRPr lang="en-US" sz="3400" dirty="0"/>
          </a:p>
        </p:txBody>
      </p:sp>
      <p:sp>
        <p:nvSpPr>
          <p:cNvPr id="7" name="Text 4"/>
          <p:cNvSpPr/>
          <p:nvPr/>
        </p:nvSpPr>
        <p:spPr>
          <a:xfrm>
            <a:off x="640080" y="1508760"/>
            <a:ext cx="98755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D5D1D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它开始成为 AI 可以直接调用的工作环境</a:t>
            </a:r>
            <a:endParaRPr lang="en-US" sz="1700" dirty="0"/>
          </a:p>
        </p:txBody>
      </p:sp>
      <p:sp>
        <p:nvSpPr>
          <p:cNvPr id="8" name="Shape 5"/>
          <p:cNvSpPr/>
          <p:nvPr/>
        </p:nvSpPr>
        <p:spPr>
          <a:xfrm>
            <a:off x="777240" y="2331720"/>
            <a:ext cx="2057400" cy="2468880"/>
          </a:xfrm>
          <a:prstGeom prst="roundRect">
            <a:avLst>
              <a:gd name="adj" fmla="val 3556"/>
            </a:avLst>
          </a:prstGeom>
          <a:solidFill>
            <a:srgbClr val="1C1925"/>
          </a:solidFill>
          <a:ln w="10160">
            <a:solidFill>
              <a:srgbClr val="35313F"/>
            </a:solidFill>
            <a:prstDash val="solid"/>
          </a:ln>
          <a:effectLst>
            <a:outerShdw sx="100000" sy="100000" kx="0" ky="0" algn="bl" rotWithShape="0" blurRad="33818803330000000" dist="18210124870000000" dir="583200000000000000000">
              <a:srgbClr val="000000">
                <a:alpha val="13000000000000000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1435608" y="2670048"/>
            <a:ext cx="749808" cy="749808"/>
          </a:xfrm>
          <a:prstGeom prst="ellipse">
            <a:avLst/>
          </a:prstGeom>
          <a:solidFill>
            <a:srgbClr val="6F6A7B"/>
          </a:solidFill>
          <a:ln w="6350">
            <a:solidFill>
              <a:srgbClr val="6F6A7B">
                <a:alpha val="0"/>
              </a:srgbClr>
            </a:solidFill>
            <a:prstDash val="solid"/>
          </a:ln>
          <a:effectLst>
            <a:outerShdw sx="100000" sy="100000" kx="0" ky="0" algn="bl" rotWithShape="0" blurRad="429498802291000000000" dist="231268585849000000000" dir="3.4992e+25">
              <a:srgbClr val="000000">
                <a:alpha val="1.3e+24"/>
              </a:srgbClr>
            </a:outerShdw>
          </a:effectLst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38056" y="2872496"/>
            <a:ext cx="344912" cy="344912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941832" y="3611880"/>
            <a:ext cx="17190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沉睡旧笔记</a:t>
            </a:r>
            <a:endParaRPr lang="en-US" sz="1900" dirty="0"/>
          </a:p>
        </p:txBody>
      </p:sp>
      <p:sp>
        <p:nvSpPr>
          <p:cNvPr id="12" name="Text 8"/>
          <p:cNvSpPr/>
          <p:nvPr/>
        </p:nvSpPr>
        <p:spPr>
          <a:xfrm>
            <a:off x="941832" y="4069080"/>
            <a:ext cx="171907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50" dirty="0">
                <a:solidFill>
                  <a:srgbClr val="D5D1D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散落在不同工具</a:t>
            </a:r>
            <a:endParaRPr lang="en-US" sz="1250" dirty="0"/>
          </a:p>
        </p:txBody>
      </p:sp>
      <p:sp>
        <p:nvSpPr>
          <p:cNvPr id="13" name="Shape 9"/>
          <p:cNvSpPr/>
          <p:nvPr/>
        </p:nvSpPr>
        <p:spPr>
          <a:xfrm>
            <a:off x="2990088" y="3511296"/>
            <a:ext cx="475488" cy="0"/>
          </a:xfrm>
          <a:prstGeom prst="line">
            <a:avLst/>
          </a:prstGeom>
          <a:noFill/>
          <a:ln w="22860">
            <a:solidFill>
              <a:srgbClr val="C4B5FD"/>
            </a:solidFill>
            <a:prstDash val="solid"/>
            <a:headEnd type="none"/>
            <a:tailEnd type="triangle"/>
          </a:ln>
        </p:spPr>
      </p:sp>
      <p:sp>
        <p:nvSpPr>
          <p:cNvPr id="14" name="Shape 10"/>
          <p:cNvSpPr/>
          <p:nvPr/>
        </p:nvSpPr>
        <p:spPr>
          <a:xfrm>
            <a:off x="3611880" y="2331720"/>
            <a:ext cx="2057400" cy="2468880"/>
          </a:xfrm>
          <a:prstGeom prst="roundRect">
            <a:avLst>
              <a:gd name="adj" fmla="val 3556"/>
            </a:avLst>
          </a:prstGeom>
          <a:solidFill>
            <a:srgbClr val="1C1925"/>
          </a:solidFill>
          <a:ln w="10160">
            <a:solidFill>
              <a:srgbClr val="35313F"/>
            </a:solidFill>
            <a:prstDash val="solid"/>
          </a:ln>
          <a:effectLst>
            <a:outerShdw sx="100000" sy="100000" kx="0" ky="0" algn="bl" rotWithShape="0" blurRad="5.4546347890957e+24" dist="2.9371110402823e+24" dir="2.09952e+30">
              <a:srgbClr val="000000">
                <a:alpha val="1.3e+29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4270248" y="2670048"/>
            <a:ext cx="749808" cy="749808"/>
          </a:xfrm>
          <a:prstGeom prst="ellipse">
            <a:avLst/>
          </a:prstGeom>
          <a:solidFill>
            <a:srgbClr val="60A5FA"/>
          </a:solidFill>
          <a:ln w="6350">
            <a:solidFill>
              <a:srgbClr val="60A5FA">
                <a:alpha val="0"/>
              </a:srgbClr>
            </a:solidFill>
            <a:prstDash val="solid"/>
          </a:ln>
          <a:effectLst>
            <a:outerShdw sx="100000" sy="100000" kx="0" ky="0" algn="bl" rotWithShape="0" blurRad="6.927386182151539e+28" dist="3.730131021158521e+28" dir="1.259712e+35">
              <a:srgbClr val="000000">
                <a:alpha val="1.3e+34"/>
              </a:srgbClr>
            </a:outerShdw>
          </a:effectLst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472696" y="2872496"/>
            <a:ext cx="344912" cy="344912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3776472" y="3611880"/>
            <a:ext cx="17190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能找回来</a:t>
            </a:r>
            <a:endParaRPr lang="en-US" sz="1900" dirty="0"/>
          </a:p>
        </p:txBody>
      </p:sp>
      <p:sp>
        <p:nvSpPr>
          <p:cNvPr id="18" name="Text 13"/>
          <p:cNvSpPr/>
          <p:nvPr/>
        </p:nvSpPr>
        <p:spPr>
          <a:xfrm>
            <a:off x="3776472" y="4069080"/>
            <a:ext cx="171907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50" dirty="0">
                <a:solidFill>
                  <a:srgbClr val="D5D1D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按意思而非标题</a:t>
            </a:r>
            <a:endParaRPr lang="en-US" sz="1250" dirty="0"/>
          </a:p>
        </p:txBody>
      </p:sp>
      <p:sp>
        <p:nvSpPr>
          <p:cNvPr id="19" name="Shape 14"/>
          <p:cNvSpPr/>
          <p:nvPr/>
        </p:nvSpPr>
        <p:spPr>
          <a:xfrm>
            <a:off x="5824728" y="3511296"/>
            <a:ext cx="475488" cy="0"/>
          </a:xfrm>
          <a:prstGeom prst="line">
            <a:avLst/>
          </a:prstGeom>
          <a:noFill/>
          <a:ln w="22860">
            <a:solidFill>
              <a:srgbClr val="C4B5FD"/>
            </a:solidFill>
            <a:prstDash val="solid"/>
            <a:headEnd type="none"/>
            <a:tailEnd type="triangle"/>
          </a:ln>
        </p:spPr>
      </p:sp>
      <p:sp>
        <p:nvSpPr>
          <p:cNvPr id="20" name="Shape 15"/>
          <p:cNvSpPr/>
          <p:nvPr/>
        </p:nvSpPr>
        <p:spPr>
          <a:xfrm>
            <a:off x="6446520" y="2331720"/>
            <a:ext cx="2057400" cy="2468880"/>
          </a:xfrm>
          <a:prstGeom prst="roundRect">
            <a:avLst>
              <a:gd name="adj" fmla="val 3556"/>
            </a:avLst>
          </a:prstGeom>
          <a:solidFill>
            <a:srgbClr val="1C1925"/>
          </a:solidFill>
          <a:ln w="10160">
            <a:solidFill>
              <a:srgbClr val="35313F"/>
            </a:solidFill>
            <a:prstDash val="solid"/>
          </a:ln>
          <a:effectLst>
            <a:outerShdw sx="100000" sy="100000" kx="0" ky="0" algn="bl" rotWithShape="0" blurRad="8.797780451332454e+32" dist="4.737266396871322e+32" dir="7.558272e+39">
              <a:srgbClr val="000000">
                <a:alpha val="1.3e+39"/>
              </a:srgbClr>
            </a:outerShdw>
          </a:effectLst>
        </p:spPr>
      </p:sp>
      <p:sp>
        <p:nvSpPr>
          <p:cNvPr id="21" name="Shape 16"/>
          <p:cNvSpPr/>
          <p:nvPr/>
        </p:nvSpPr>
        <p:spPr>
          <a:xfrm>
            <a:off x="7104888" y="2670048"/>
            <a:ext cx="749808" cy="749808"/>
          </a:xfrm>
          <a:prstGeom prst="ellipse">
            <a:avLst/>
          </a:prstGeom>
          <a:solidFill>
            <a:srgbClr val="8B5CF6"/>
          </a:solidFill>
          <a:ln w="6350">
            <a:solidFill>
              <a:srgbClr val="8B5CF6">
                <a:alpha val="0"/>
              </a:srgbClr>
            </a:solidFill>
            <a:prstDash val="solid"/>
          </a:ln>
          <a:effectLst>
            <a:outerShdw sx="100000" sy="100000" kx="0" ky="0" algn="bl" rotWithShape="0" blurRad="1.1173181173192216e+37" dist="6.016328324026578e+36" dir="4.5349632000000006e+44">
              <a:srgbClr val="000000">
                <a:alpha val="1.3e+44"/>
              </a:srgbClr>
            </a:outerShdw>
          </a:effectLst>
        </p:spPr>
      </p:sp>
      <p:pic>
        <p:nvPicPr>
          <p:cNvPr id="22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307336" y="2872496"/>
            <a:ext cx="344912" cy="344912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6611112" y="3611880"/>
            <a:ext cx="17190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能连起来</a:t>
            </a:r>
            <a:endParaRPr lang="en-US" sz="1900" dirty="0"/>
          </a:p>
        </p:txBody>
      </p:sp>
      <p:sp>
        <p:nvSpPr>
          <p:cNvPr id="24" name="Text 18"/>
          <p:cNvSpPr/>
          <p:nvPr/>
        </p:nvSpPr>
        <p:spPr>
          <a:xfrm>
            <a:off x="6611112" y="4069080"/>
            <a:ext cx="171907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50" dirty="0">
                <a:solidFill>
                  <a:srgbClr val="D5D1D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新经验连接旧知识</a:t>
            </a:r>
            <a:endParaRPr lang="en-US" sz="1250" dirty="0"/>
          </a:p>
        </p:txBody>
      </p:sp>
      <p:sp>
        <p:nvSpPr>
          <p:cNvPr id="25" name="Shape 19"/>
          <p:cNvSpPr/>
          <p:nvPr/>
        </p:nvSpPr>
        <p:spPr>
          <a:xfrm>
            <a:off x="8659368" y="3511296"/>
            <a:ext cx="475488" cy="0"/>
          </a:xfrm>
          <a:prstGeom prst="line">
            <a:avLst/>
          </a:prstGeom>
          <a:noFill/>
          <a:ln w="22860">
            <a:solidFill>
              <a:srgbClr val="C4B5FD"/>
            </a:solidFill>
            <a:prstDash val="solid"/>
            <a:headEnd type="none"/>
            <a:tailEnd type="triangle"/>
          </a:ln>
        </p:spPr>
      </p:sp>
      <p:sp>
        <p:nvSpPr>
          <p:cNvPr id="26" name="Shape 20"/>
          <p:cNvSpPr/>
          <p:nvPr/>
        </p:nvSpPr>
        <p:spPr>
          <a:xfrm>
            <a:off x="9281160" y="2331720"/>
            <a:ext cx="2057400" cy="2468880"/>
          </a:xfrm>
          <a:prstGeom prst="roundRect">
            <a:avLst>
              <a:gd name="adj" fmla="val 3556"/>
            </a:avLst>
          </a:prstGeom>
          <a:solidFill>
            <a:srgbClr val="1C1925"/>
          </a:solidFill>
          <a:ln w="10160">
            <a:solidFill>
              <a:srgbClr val="35313F"/>
            </a:solidFill>
            <a:prstDash val="solid"/>
          </a:ln>
          <a:effectLst>
            <a:outerShdw sx="100000" sy="100000" kx="0" ky="0" algn="bl" rotWithShape="0" blurRad="1.4189940089954115e+41" dist="7.640736971513754e+40" dir="2.72097792e+49">
              <a:srgbClr val="000000">
                <a:alpha val="1.3e+49"/>
              </a:srgbClr>
            </a:outerShdw>
          </a:effectLst>
        </p:spPr>
      </p:sp>
      <p:sp>
        <p:nvSpPr>
          <p:cNvPr id="27" name="Shape 21"/>
          <p:cNvSpPr/>
          <p:nvPr/>
        </p:nvSpPr>
        <p:spPr>
          <a:xfrm>
            <a:off x="9939528" y="2670048"/>
            <a:ext cx="749808" cy="749808"/>
          </a:xfrm>
          <a:prstGeom prst="ellipse">
            <a:avLst/>
          </a:prstGeom>
          <a:solidFill>
            <a:srgbClr val="5EEAD4"/>
          </a:solidFill>
          <a:ln w="6350">
            <a:solidFill>
              <a:srgbClr val="5EEAD4">
                <a:alpha val="0"/>
              </a:srgbClr>
            </a:solidFill>
            <a:prstDash val="solid"/>
          </a:ln>
          <a:effectLst>
            <a:outerShdw sx="100000" sy="100000" kx="0" ky="0" algn="bl" rotWithShape="0" blurRad="1.8021223914241728e+45" dist="9.703735953822467e+44" dir="1.6325867520000003e+54">
              <a:srgbClr val="000000">
                <a:alpha val="1.2999999999999999e+54"/>
              </a:srgbClr>
            </a:outerShdw>
          </a:effectLst>
        </p:spPr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141976" y="2872496"/>
            <a:ext cx="344912" cy="344912"/>
          </a:xfrm>
          <a:prstGeom prst="rect">
            <a:avLst/>
          </a:prstGeom>
        </p:spPr>
      </p:pic>
      <p:sp>
        <p:nvSpPr>
          <p:cNvPr id="29" name="Text 22"/>
          <p:cNvSpPr/>
          <p:nvPr/>
        </p:nvSpPr>
        <p:spPr>
          <a:xfrm>
            <a:off x="9445752" y="3611880"/>
            <a:ext cx="17190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能直接使用</a:t>
            </a:r>
            <a:endParaRPr lang="en-US" sz="1900" dirty="0"/>
          </a:p>
        </p:txBody>
      </p:sp>
      <p:sp>
        <p:nvSpPr>
          <p:cNvPr id="30" name="Text 23"/>
          <p:cNvSpPr/>
          <p:nvPr/>
        </p:nvSpPr>
        <p:spPr>
          <a:xfrm>
            <a:off x="9445752" y="4069080"/>
            <a:ext cx="171907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50" dirty="0">
                <a:solidFill>
                  <a:srgbClr val="D5D1D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写作 · 产品 · 解题</a:t>
            </a:r>
            <a:endParaRPr lang="en-US" sz="1250" dirty="0"/>
          </a:p>
        </p:txBody>
      </p:sp>
      <p:sp>
        <p:nvSpPr>
          <p:cNvPr id="31" name="Text 24"/>
          <p:cNvSpPr/>
          <p:nvPr/>
        </p:nvSpPr>
        <p:spPr>
          <a:xfrm>
            <a:off x="2468880" y="5413248"/>
            <a:ext cx="7223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C4B5F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从“存资料”到“让资料参与工作”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5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1792" y="347472"/>
            <a:ext cx="3931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80" kern="0" dirty="0">
                <a:solidFill>
                  <a:srgbClr val="8B5CF6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02 · 71 天实测</a:t>
            </a:r>
            <a:endParaRPr lang="en-US" sz="1050" dirty="0"/>
          </a:p>
        </p:txBody>
      </p:sp>
      <p:sp>
        <p:nvSpPr>
          <p:cNvPr id="4" name="Text 1"/>
          <p:cNvSpPr/>
          <p:nvPr/>
        </p:nvSpPr>
        <p:spPr>
          <a:xfrm>
            <a:off x="10881360" y="310896"/>
            <a:ext cx="65836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6F6A7B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04</a:t>
            </a:r>
            <a:endParaRPr lang="en-US" sz="1050" dirty="0"/>
          </a:p>
        </p:txBody>
      </p:sp>
      <p:sp>
        <p:nvSpPr>
          <p:cNvPr id="5" name="Shape 2"/>
          <p:cNvSpPr/>
          <p:nvPr/>
        </p:nvSpPr>
        <p:spPr>
          <a:xfrm>
            <a:off x="11603736" y="438912"/>
            <a:ext cx="137160" cy="0"/>
          </a:xfrm>
          <a:prstGeom prst="line">
            <a:avLst/>
          </a:prstGeom>
          <a:noFill/>
          <a:ln w="27940">
            <a:solidFill>
              <a:srgbClr val="8B5CF6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21792" y="731520"/>
            <a:ext cx="10789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D0C1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先看一组结果</a:t>
            </a:r>
            <a:endParaRPr lang="en-US" sz="3400" dirty="0"/>
          </a:p>
        </p:txBody>
      </p:sp>
      <p:sp>
        <p:nvSpPr>
          <p:cNvPr id="7" name="Text 4"/>
          <p:cNvSpPr/>
          <p:nvPr/>
        </p:nvSpPr>
        <p:spPr>
          <a:xfrm>
            <a:off x="640080" y="1463040"/>
            <a:ext cx="86868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6F6A7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排除一开始搬进来的旧资料，只统计新产生与新整理的内容</a:t>
            </a:r>
            <a:endParaRPr lang="en-US" sz="1700" dirty="0"/>
          </a:p>
        </p:txBody>
      </p:sp>
      <p:sp>
        <p:nvSpPr>
          <p:cNvPr id="8" name="Shape 5"/>
          <p:cNvSpPr/>
          <p:nvPr/>
        </p:nvSpPr>
        <p:spPr>
          <a:xfrm>
            <a:off x="658368" y="2148840"/>
            <a:ext cx="2560320" cy="1965960"/>
          </a:xfrm>
          <a:prstGeom prst="roundRect">
            <a:avLst>
              <a:gd name="adj" fmla="val 3721"/>
            </a:avLst>
          </a:prstGeom>
          <a:solidFill>
            <a:srgbClr val="FFFFFF"/>
          </a:solidFill>
          <a:ln w="10160">
            <a:solidFill>
              <a:srgbClr val="DCD7E4"/>
            </a:solidFill>
            <a:prstDash val="solid"/>
          </a:ln>
          <a:effectLst>
            <a:outerShdw sx="100000" sy="100000" kx="0" ky="0" algn="bl" rotWithShape="0" blurRad="2.2886954371086995e+49" dist="1.2323744661354533e+49" dir="9.795520512000002e+58">
              <a:srgbClr val="000000">
                <a:alpha val="1.2999999999999998e+59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822960" y="2313432"/>
            <a:ext cx="109728" cy="1636776"/>
          </a:xfrm>
          <a:prstGeom prst="roundRect">
            <a:avLst>
              <a:gd name="adj" fmla="val 33333"/>
            </a:avLst>
          </a:prstGeom>
          <a:solidFill>
            <a:srgbClr val="8B5CF6"/>
          </a:solidFill>
          <a:ln w="12700">
            <a:solidFill>
              <a:srgbClr val="8B5CF6">
                <a:alpha val="0"/>
              </a:srgbClr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1097280" y="2377440"/>
            <a:ext cx="1920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200" b="1" dirty="0">
                <a:solidFill>
                  <a:srgbClr val="0D0C12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71</a:t>
            </a:r>
            <a:endParaRPr lang="en-US" sz="4200" dirty="0"/>
          </a:p>
        </p:txBody>
      </p:sp>
      <p:sp>
        <p:nvSpPr>
          <p:cNvPr id="11" name="Text 8"/>
          <p:cNvSpPr/>
          <p:nvPr/>
        </p:nvSpPr>
        <p:spPr>
          <a:xfrm>
            <a:off x="1115568" y="3108960"/>
            <a:ext cx="190195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0D0C1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天持续运行</a:t>
            </a:r>
            <a:endParaRPr lang="en-US" sz="1700" dirty="0"/>
          </a:p>
        </p:txBody>
      </p:sp>
      <p:sp>
        <p:nvSpPr>
          <p:cNvPr id="12" name="Text 9"/>
          <p:cNvSpPr/>
          <p:nvPr/>
        </p:nvSpPr>
        <p:spPr>
          <a:xfrm>
            <a:off x="1115568" y="3502152"/>
            <a:ext cx="19019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6F6A7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这套系统已经进入日常</a:t>
            </a:r>
            <a:endParaRPr lang="en-US" sz="1150" dirty="0"/>
          </a:p>
        </p:txBody>
      </p:sp>
      <p:sp>
        <p:nvSpPr>
          <p:cNvPr id="13" name="Shape 10"/>
          <p:cNvSpPr/>
          <p:nvPr/>
        </p:nvSpPr>
        <p:spPr>
          <a:xfrm>
            <a:off x="3419856" y="2148840"/>
            <a:ext cx="2560320" cy="1965960"/>
          </a:xfrm>
          <a:prstGeom prst="roundRect">
            <a:avLst>
              <a:gd name="adj" fmla="val 3721"/>
            </a:avLst>
          </a:prstGeom>
          <a:solidFill>
            <a:srgbClr val="FFFFFF"/>
          </a:solidFill>
          <a:ln w="10160">
            <a:solidFill>
              <a:srgbClr val="DCD7E4"/>
            </a:solidFill>
            <a:prstDash val="solid"/>
          </a:ln>
          <a:effectLst>
            <a:outerShdw sx="100000" sy="100000" kx="0" ky="0" algn="bl" rotWithShape="0" blurRad="2.906643205128048e+53" dist="1.5651155719920258e+53" dir="5.877312307200001e+63">
              <a:srgbClr val="000000">
                <a:alpha val="1.2999999999999998e+64"/>
              </a:srgbClr>
            </a:outerShdw>
          </a:effectLst>
        </p:spPr>
      </p:sp>
      <p:sp>
        <p:nvSpPr>
          <p:cNvPr id="14" name="Shape 11"/>
          <p:cNvSpPr/>
          <p:nvPr/>
        </p:nvSpPr>
        <p:spPr>
          <a:xfrm>
            <a:off x="3584448" y="2313432"/>
            <a:ext cx="109728" cy="1636776"/>
          </a:xfrm>
          <a:prstGeom prst="roundRect">
            <a:avLst>
              <a:gd name="adj" fmla="val 33333"/>
            </a:avLst>
          </a:prstGeom>
          <a:solidFill>
            <a:srgbClr val="60A5FA"/>
          </a:solidFill>
          <a:ln w="12700">
            <a:solidFill>
              <a:srgbClr val="60A5FA">
                <a:alpha val="0"/>
              </a:srgbClr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3858768" y="2377440"/>
            <a:ext cx="1920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200" b="1" dirty="0">
                <a:solidFill>
                  <a:srgbClr val="0D0C12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668</a:t>
            </a:r>
            <a:endParaRPr lang="en-US" sz="4200" dirty="0"/>
          </a:p>
        </p:txBody>
      </p:sp>
      <p:sp>
        <p:nvSpPr>
          <p:cNvPr id="16" name="Text 13"/>
          <p:cNvSpPr/>
          <p:nvPr/>
        </p:nvSpPr>
        <p:spPr>
          <a:xfrm>
            <a:off x="3877056" y="3108960"/>
            <a:ext cx="190195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0D0C1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篇新笔记</a:t>
            </a:r>
            <a:endParaRPr lang="en-US" sz="1700" dirty="0"/>
          </a:p>
        </p:txBody>
      </p:sp>
      <p:sp>
        <p:nvSpPr>
          <p:cNvPr id="17" name="Text 14"/>
          <p:cNvSpPr/>
          <p:nvPr/>
        </p:nvSpPr>
        <p:spPr>
          <a:xfrm>
            <a:off x="3877056" y="3502152"/>
            <a:ext cx="19019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6F6A7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只统计新产生内容</a:t>
            </a:r>
            <a:endParaRPr lang="en-US" sz="1150" dirty="0"/>
          </a:p>
        </p:txBody>
      </p:sp>
      <p:sp>
        <p:nvSpPr>
          <p:cNvPr id="18" name="Shape 15"/>
          <p:cNvSpPr/>
          <p:nvPr/>
        </p:nvSpPr>
        <p:spPr>
          <a:xfrm>
            <a:off x="6181344" y="2148840"/>
            <a:ext cx="2560320" cy="1965960"/>
          </a:xfrm>
          <a:prstGeom prst="roundRect">
            <a:avLst>
              <a:gd name="adj" fmla="val 3721"/>
            </a:avLst>
          </a:prstGeom>
          <a:solidFill>
            <a:srgbClr val="FFFFFF"/>
          </a:solidFill>
          <a:ln w="10160">
            <a:solidFill>
              <a:srgbClr val="DCD7E4"/>
            </a:solidFill>
            <a:prstDash val="solid"/>
          </a:ln>
          <a:effectLst>
            <a:outerShdw sx="100000" sy="100000" kx="0" ky="0" algn="bl" rotWithShape="0" blurRad="3.691436870512621e+57" dist="1.9876967764298727e+57" dir="3.526387384320001e+68">
              <a:srgbClr val="000000">
                <a:alpha val="1.2999999999999999e+69"/>
              </a:srgbClr>
            </a:outerShdw>
          </a:effectLst>
        </p:spPr>
      </p:sp>
      <p:sp>
        <p:nvSpPr>
          <p:cNvPr id="19" name="Shape 16"/>
          <p:cNvSpPr/>
          <p:nvPr/>
        </p:nvSpPr>
        <p:spPr>
          <a:xfrm>
            <a:off x="6345936" y="2313432"/>
            <a:ext cx="109728" cy="1636776"/>
          </a:xfrm>
          <a:prstGeom prst="roundRect">
            <a:avLst>
              <a:gd name="adj" fmla="val 33333"/>
            </a:avLst>
          </a:prstGeom>
          <a:solidFill>
            <a:srgbClr val="5EEAD4"/>
          </a:solidFill>
          <a:ln w="12700">
            <a:solidFill>
              <a:srgbClr val="5EEAD4">
                <a:alpha val="0"/>
              </a:srgbClr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6620256" y="2377440"/>
            <a:ext cx="1920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200" b="1" dirty="0">
                <a:solidFill>
                  <a:srgbClr val="0D0C12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9.4</a:t>
            </a:r>
            <a:endParaRPr lang="en-US" sz="4200" dirty="0"/>
          </a:p>
        </p:txBody>
      </p:sp>
      <p:sp>
        <p:nvSpPr>
          <p:cNvPr id="21" name="Text 18"/>
          <p:cNvSpPr/>
          <p:nvPr/>
        </p:nvSpPr>
        <p:spPr>
          <a:xfrm>
            <a:off x="6638544" y="3108960"/>
            <a:ext cx="190195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0D0C1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篇 / 天</a:t>
            </a:r>
            <a:endParaRPr lang="en-US" sz="1700" dirty="0"/>
          </a:p>
        </p:txBody>
      </p:sp>
      <p:sp>
        <p:nvSpPr>
          <p:cNvPr id="22" name="Text 19"/>
          <p:cNvSpPr/>
          <p:nvPr/>
        </p:nvSpPr>
        <p:spPr>
          <a:xfrm>
            <a:off x="6638544" y="3502152"/>
            <a:ext cx="19019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6F6A7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668 ÷ 71</a:t>
            </a:r>
            <a:endParaRPr lang="en-US" sz="1150" dirty="0"/>
          </a:p>
        </p:txBody>
      </p:sp>
      <p:sp>
        <p:nvSpPr>
          <p:cNvPr id="23" name="Shape 20"/>
          <p:cNvSpPr/>
          <p:nvPr/>
        </p:nvSpPr>
        <p:spPr>
          <a:xfrm>
            <a:off x="8942832" y="2148840"/>
            <a:ext cx="2560320" cy="1965960"/>
          </a:xfrm>
          <a:prstGeom prst="roundRect">
            <a:avLst>
              <a:gd name="adj" fmla="val 3721"/>
            </a:avLst>
          </a:prstGeom>
          <a:solidFill>
            <a:srgbClr val="FFFFFF"/>
          </a:solidFill>
          <a:ln w="10160">
            <a:solidFill>
              <a:srgbClr val="DCD7E4"/>
            </a:solidFill>
            <a:prstDash val="solid"/>
          </a:ln>
          <a:effectLst>
            <a:outerShdw sx="100000" sy="100000" kx="0" ky="0" algn="bl" rotWithShape="0" blurRad="4.688124825551029e+61" dist="2.5243749060659382e+61" dir="2.1158324305920003e+73">
              <a:srgbClr val="000000">
                <a:alpha val="1.3e+74"/>
              </a:srgbClr>
            </a:outerShdw>
          </a:effectLst>
        </p:spPr>
      </p:sp>
      <p:sp>
        <p:nvSpPr>
          <p:cNvPr id="24" name="Shape 21"/>
          <p:cNvSpPr/>
          <p:nvPr/>
        </p:nvSpPr>
        <p:spPr>
          <a:xfrm>
            <a:off x="9107424" y="2313432"/>
            <a:ext cx="109728" cy="1636776"/>
          </a:xfrm>
          <a:prstGeom prst="roundRect">
            <a:avLst>
              <a:gd name="adj" fmla="val 33333"/>
            </a:avLst>
          </a:prstGeom>
          <a:solidFill>
            <a:srgbClr val="FB7185"/>
          </a:solidFill>
          <a:ln w="12700">
            <a:solidFill>
              <a:srgbClr val="FB7185">
                <a:alpha val="0"/>
              </a:srgbClr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9381744" y="2377440"/>
            <a:ext cx="1920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200" b="1" dirty="0">
                <a:solidFill>
                  <a:srgbClr val="0D0C12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1,099</a:t>
            </a:r>
            <a:endParaRPr lang="en-US" sz="4200" dirty="0"/>
          </a:p>
        </p:txBody>
      </p:sp>
      <p:sp>
        <p:nvSpPr>
          <p:cNvPr id="26" name="Text 23"/>
          <p:cNvSpPr/>
          <p:nvPr/>
        </p:nvSpPr>
        <p:spPr>
          <a:xfrm>
            <a:off x="9400032" y="3108960"/>
            <a:ext cx="190195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0D0C1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张知识卡片</a:t>
            </a:r>
            <a:endParaRPr lang="en-US" sz="1700" dirty="0"/>
          </a:p>
        </p:txBody>
      </p:sp>
      <p:sp>
        <p:nvSpPr>
          <p:cNvPr id="27" name="Text 24"/>
          <p:cNvSpPr/>
          <p:nvPr/>
        </p:nvSpPr>
        <p:spPr>
          <a:xfrm>
            <a:off x="9400032" y="3502152"/>
            <a:ext cx="19019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6F6A7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由 AI 从原始笔记提炼</a:t>
            </a:r>
            <a:endParaRPr lang="en-US" sz="1150" dirty="0"/>
          </a:p>
        </p:txBody>
      </p:sp>
      <p:sp>
        <p:nvSpPr>
          <p:cNvPr id="28" name="Shape 25"/>
          <p:cNvSpPr/>
          <p:nvPr/>
        </p:nvSpPr>
        <p:spPr>
          <a:xfrm>
            <a:off x="658368" y="4663440"/>
            <a:ext cx="10844784" cy="1051560"/>
          </a:xfrm>
          <a:prstGeom prst="roundRect">
            <a:avLst>
              <a:gd name="adj" fmla="val 6957"/>
            </a:avLst>
          </a:prstGeom>
          <a:solidFill>
            <a:srgbClr val="0D0C12"/>
          </a:solidFill>
          <a:ln w="10160">
            <a:solidFill>
              <a:srgbClr val="0D0C12"/>
            </a:solidFill>
            <a:prstDash val="solid"/>
          </a:ln>
          <a:effectLst>
            <a:outerShdw sx="100000" sy="100000" kx="0" ky="0" algn="bl" rotWithShape="0" blurRad="726844126954000000000" dist="363422063477000000000" dir="3.4992e+25">
              <a:srgbClr val="000000">
                <a:alpha val="2.2e+24"/>
              </a:srgbClr>
            </a:outerShdw>
          </a:effectLst>
        </p:spPr>
      </p:sp>
      <p:sp>
        <p:nvSpPr>
          <p:cNvPr id="29" name="Shape 26"/>
          <p:cNvSpPr/>
          <p:nvPr/>
        </p:nvSpPr>
        <p:spPr>
          <a:xfrm>
            <a:off x="960120" y="4864608"/>
            <a:ext cx="640080" cy="640080"/>
          </a:xfrm>
          <a:prstGeom prst="ellipse">
            <a:avLst/>
          </a:prstGeom>
          <a:solidFill>
            <a:srgbClr val="8B5CF6"/>
          </a:solidFill>
          <a:ln w="6350">
            <a:solidFill>
              <a:srgbClr val="8B5CF6">
                <a:alpha val="0"/>
              </a:srgbClr>
            </a:solidFill>
            <a:prstDash val="solid"/>
          </a:ln>
        </p:spPr>
      </p:sp>
      <p:pic>
        <p:nvPicPr>
          <p:cNvPr id="30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32942" y="5037430"/>
            <a:ext cx="294437" cy="294437"/>
          </a:xfrm>
          <a:prstGeom prst="rect">
            <a:avLst/>
          </a:prstGeom>
        </p:spPr>
      </p:pic>
      <p:sp>
        <p:nvSpPr>
          <p:cNvPr id="31" name="Text 27"/>
          <p:cNvSpPr/>
          <p:nvPr/>
        </p:nvSpPr>
        <p:spPr>
          <a:xfrm>
            <a:off x="1783080" y="5001768"/>
            <a:ext cx="8915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我目前主要用 Codex，但任何能读取和整理本地文件的 AI 工具都可以。</a:t>
            </a:r>
            <a:endParaRPr lang="en-US" sz="1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D0C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1792" y="347472"/>
            <a:ext cx="3931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80" kern="0" dirty="0">
                <a:solidFill>
                  <a:srgbClr val="C4B5FD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03 · 为什么换工具</a:t>
            </a:r>
            <a:endParaRPr lang="en-US" sz="1050" dirty="0"/>
          </a:p>
        </p:txBody>
      </p:sp>
      <p:sp>
        <p:nvSpPr>
          <p:cNvPr id="4" name="Text 1"/>
          <p:cNvSpPr/>
          <p:nvPr/>
        </p:nvSpPr>
        <p:spPr>
          <a:xfrm>
            <a:off x="10881360" y="310896"/>
            <a:ext cx="65836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D5D1DC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05</a:t>
            </a:r>
            <a:endParaRPr lang="en-US" sz="1050" dirty="0"/>
          </a:p>
        </p:txBody>
      </p:sp>
      <p:sp>
        <p:nvSpPr>
          <p:cNvPr id="5" name="Shape 2"/>
          <p:cNvSpPr/>
          <p:nvPr/>
        </p:nvSpPr>
        <p:spPr>
          <a:xfrm>
            <a:off x="11603736" y="438912"/>
            <a:ext cx="137160" cy="0"/>
          </a:xfrm>
          <a:prstGeom prst="line">
            <a:avLst/>
          </a:prstGeom>
          <a:noFill/>
          <a:ln w="27940">
            <a:solidFill>
              <a:srgbClr val="C4B5FD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21792" y="731520"/>
            <a:ext cx="10789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工具一直在换，记录下来的才是资产</a:t>
            </a:r>
            <a:endParaRPr lang="en-US" sz="3100" dirty="0"/>
          </a:p>
        </p:txBody>
      </p:sp>
      <p:sp>
        <p:nvSpPr>
          <p:cNvPr id="7" name="Text 4"/>
          <p:cNvSpPr/>
          <p:nvPr/>
        </p:nvSpPr>
        <p:spPr>
          <a:xfrm>
            <a:off x="640080" y="1435608"/>
            <a:ext cx="98755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D5D1D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十几年里，我先后经历了四代笔记工具</a:t>
            </a:r>
            <a:endParaRPr lang="en-US" sz="1700" dirty="0"/>
          </a:p>
        </p:txBody>
      </p:sp>
      <p:sp>
        <p:nvSpPr>
          <p:cNvPr id="8" name="Shape 5"/>
          <p:cNvSpPr/>
          <p:nvPr/>
        </p:nvSpPr>
        <p:spPr>
          <a:xfrm>
            <a:off x="987552" y="3264408"/>
            <a:ext cx="10195560" cy="0"/>
          </a:xfrm>
          <a:prstGeom prst="line">
            <a:avLst/>
          </a:prstGeom>
          <a:noFill/>
          <a:ln w="57150">
            <a:solidFill>
              <a:srgbClr val="35313F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1691640" y="2990088"/>
            <a:ext cx="566928" cy="566928"/>
          </a:xfrm>
          <a:prstGeom prst="ellipse">
            <a:avLst/>
          </a:prstGeom>
          <a:solidFill>
            <a:srgbClr val="34D399"/>
          </a:solidFill>
          <a:ln w="25400">
            <a:solidFill>
              <a:srgbClr val="FFFFFF"/>
            </a:solidFill>
            <a:prstDash val="solid"/>
          </a:ln>
          <a:effectLst>
            <a:outerShdw sx="100000" sy="100000" kx="0" ky="0" algn="bl" rotWithShape="0" blurRad="5.953918528449807e+65" dist="3.2059561307037413e+65" dir="1.2694994583552002e+78">
              <a:srgbClr val="000000">
                <a:alpha val="1.3e+79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1097280" y="1901952"/>
            <a:ext cx="1755648" cy="914400"/>
          </a:xfrm>
          <a:prstGeom prst="roundRect">
            <a:avLst>
              <a:gd name="adj" fmla="val 8000"/>
            </a:avLst>
          </a:prstGeom>
          <a:solidFill>
            <a:srgbClr val="1C1925"/>
          </a:solidFill>
          <a:ln w="10160">
            <a:solidFill>
              <a:srgbClr val="35313F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1243584" y="2093976"/>
            <a:ext cx="65836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34D399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2013</a:t>
            </a:r>
            <a:endParaRPr lang="en-US" sz="1350" dirty="0"/>
          </a:p>
        </p:txBody>
      </p:sp>
      <p:sp>
        <p:nvSpPr>
          <p:cNvPr id="12" name="Text 9"/>
          <p:cNvSpPr/>
          <p:nvPr/>
        </p:nvSpPr>
        <p:spPr>
          <a:xfrm>
            <a:off x="1243584" y="2359152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印象笔记</a:t>
            </a:r>
            <a:endParaRPr lang="en-US" sz="1700" dirty="0"/>
          </a:p>
        </p:txBody>
      </p:sp>
      <p:sp>
        <p:nvSpPr>
          <p:cNvPr id="13" name="Shape 10"/>
          <p:cNvSpPr/>
          <p:nvPr/>
        </p:nvSpPr>
        <p:spPr>
          <a:xfrm>
            <a:off x="1097280" y="3794760"/>
            <a:ext cx="1755648" cy="1417320"/>
          </a:xfrm>
          <a:prstGeom prst="roundRect">
            <a:avLst>
              <a:gd name="adj" fmla="val 5161"/>
            </a:avLst>
          </a:prstGeom>
          <a:solidFill>
            <a:srgbClr val="24202F"/>
          </a:solidFill>
          <a:ln w="10160">
            <a:solidFill>
              <a:srgbClr val="35313F"/>
            </a:solidFill>
            <a:prstDash val="solid"/>
          </a:ln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61872" y="4050792"/>
            <a:ext cx="347472" cy="347472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1691640" y="4041648"/>
            <a:ext cx="960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8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收集资料</a:t>
            </a:r>
            <a:endParaRPr lang="en-US" sz="1280" dirty="0"/>
          </a:p>
        </p:txBody>
      </p:sp>
      <p:sp>
        <p:nvSpPr>
          <p:cNvPr id="16" name="Text 12"/>
          <p:cNvSpPr/>
          <p:nvPr/>
        </p:nvSpPr>
        <p:spPr>
          <a:xfrm>
            <a:off x="1261872" y="4572000"/>
            <a:ext cx="1325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D5D1D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约 3 年</a:t>
            </a:r>
            <a:endParaRPr lang="en-US" sz="1150" dirty="0"/>
          </a:p>
        </p:txBody>
      </p:sp>
      <p:sp>
        <p:nvSpPr>
          <p:cNvPr id="17" name="Shape 13"/>
          <p:cNvSpPr/>
          <p:nvPr/>
        </p:nvSpPr>
        <p:spPr>
          <a:xfrm>
            <a:off x="4480560" y="2990088"/>
            <a:ext cx="566928" cy="566928"/>
          </a:xfrm>
          <a:prstGeom prst="ellipse">
            <a:avLst/>
          </a:prstGeom>
          <a:solidFill>
            <a:srgbClr val="60A5FA"/>
          </a:solidFill>
          <a:ln w="25400">
            <a:solidFill>
              <a:srgbClr val="FFFFFF"/>
            </a:solidFill>
            <a:prstDash val="solid"/>
          </a:ln>
          <a:effectLst>
            <a:outerShdw sx="100000" sy="100000" kx="0" ky="0" algn="bl" rotWithShape="0" blurRad="7.561476531131255e+69" dist="4.071564285993752e+69" dir="7.616996750131201e+82">
              <a:srgbClr val="000000">
                <a:alpha val="1.3e+84"/>
              </a:srgbClr>
            </a:outerShdw>
          </a:effectLst>
        </p:spPr>
      </p:sp>
      <p:sp>
        <p:nvSpPr>
          <p:cNvPr id="18" name="Shape 14"/>
          <p:cNvSpPr/>
          <p:nvPr/>
        </p:nvSpPr>
        <p:spPr>
          <a:xfrm>
            <a:off x="3886200" y="1901952"/>
            <a:ext cx="1755648" cy="914400"/>
          </a:xfrm>
          <a:prstGeom prst="roundRect">
            <a:avLst>
              <a:gd name="adj" fmla="val 8000"/>
            </a:avLst>
          </a:prstGeom>
          <a:solidFill>
            <a:srgbClr val="1C1925"/>
          </a:solidFill>
          <a:ln w="10160">
            <a:solidFill>
              <a:srgbClr val="35313F"/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4032504" y="2093976"/>
            <a:ext cx="65836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60A5FA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随后</a:t>
            </a:r>
            <a:endParaRPr lang="en-US" sz="1350" dirty="0"/>
          </a:p>
        </p:txBody>
      </p:sp>
      <p:sp>
        <p:nvSpPr>
          <p:cNvPr id="20" name="Text 16"/>
          <p:cNvSpPr/>
          <p:nvPr/>
        </p:nvSpPr>
        <p:spPr>
          <a:xfrm>
            <a:off x="4032504" y="2359152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OneNote</a:t>
            </a:r>
            <a:endParaRPr lang="en-US" sz="1700" dirty="0"/>
          </a:p>
        </p:txBody>
      </p:sp>
      <p:sp>
        <p:nvSpPr>
          <p:cNvPr id="21" name="Shape 17"/>
          <p:cNvSpPr/>
          <p:nvPr/>
        </p:nvSpPr>
        <p:spPr>
          <a:xfrm>
            <a:off x="3886200" y="3794760"/>
            <a:ext cx="1755648" cy="1417320"/>
          </a:xfrm>
          <a:prstGeom prst="roundRect">
            <a:avLst>
              <a:gd name="adj" fmla="val 5161"/>
            </a:avLst>
          </a:prstGeom>
          <a:solidFill>
            <a:srgbClr val="24202F"/>
          </a:solidFill>
          <a:ln w="10160">
            <a:solidFill>
              <a:srgbClr val="35313F"/>
            </a:solidFill>
            <a:prstDash val="solid"/>
          </a:ln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50792" y="4050792"/>
            <a:ext cx="347472" cy="347472"/>
          </a:xfrm>
          <a:prstGeom prst="rect">
            <a:avLst/>
          </a:prstGeom>
        </p:spPr>
      </p:pic>
      <p:sp>
        <p:nvSpPr>
          <p:cNvPr id="23" name="Text 18"/>
          <p:cNvSpPr/>
          <p:nvPr/>
        </p:nvSpPr>
        <p:spPr>
          <a:xfrm>
            <a:off x="4480560" y="4041648"/>
            <a:ext cx="960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8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分层分类</a:t>
            </a:r>
            <a:endParaRPr lang="en-US" sz="1280" dirty="0"/>
          </a:p>
        </p:txBody>
      </p:sp>
      <p:sp>
        <p:nvSpPr>
          <p:cNvPr id="24" name="Text 19"/>
          <p:cNvSpPr/>
          <p:nvPr/>
        </p:nvSpPr>
        <p:spPr>
          <a:xfrm>
            <a:off x="4050792" y="4572000"/>
            <a:ext cx="1325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D5D1D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约 7 年</a:t>
            </a:r>
            <a:endParaRPr lang="en-US" sz="1150" dirty="0"/>
          </a:p>
        </p:txBody>
      </p:sp>
      <p:sp>
        <p:nvSpPr>
          <p:cNvPr id="25" name="Shape 20"/>
          <p:cNvSpPr/>
          <p:nvPr/>
        </p:nvSpPr>
        <p:spPr>
          <a:xfrm>
            <a:off x="7269480" y="2990088"/>
            <a:ext cx="566928" cy="566928"/>
          </a:xfrm>
          <a:prstGeom prst="ellipse">
            <a:avLst/>
          </a:prstGeom>
          <a:solidFill>
            <a:srgbClr val="D5D1DC"/>
          </a:solidFill>
          <a:ln w="25400">
            <a:solidFill>
              <a:srgbClr val="FFFFFF"/>
            </a:solidFill>
            <a:prstDash val="solid"/>
          </a:ln>
          <a:effectLst>
            <a:outerShdw sx="100000" sy="100000" kx="0" ky="0" algn="bl" rotWithShape="0" blurRad="9.603075194536693e+73" dist="5.1708866432120647e+73" dir="4.57019805007872e+87">
              <a:srgbClr val="000000">
                <a:alpha val="1.3e+89"/>
              </a:srgbClr>
            </a:outerShdw>
          </a:effectLst>
        </p:spPr>
      </p:sp>
      <p:sp>
        <p:nvSpPr>
          <p:cNvPr id="26" name="Shape 21"/>
          <p:cNvSpPr/>
          <p:nvPr/>
        </p:nvSpPr>
        <p:spPr>
          <a:xfrm>
            <a:off x="6675120" y="1901952"/>
            <a:ext cx="1755648" cy="914400"/>
          </a:xfrm>
          <a:prstGeom prst="roundRect">
            <a:avLst>
              <a:gd name="adj" fmla="val 8000"/>
            </a:avLst>
          </a:prstGeom>
          <a:solidFill>
            <a:srgbClr val="1C1925"/>
          </a:solidFill>
          <a:ln w="10160">
            <a:solidFill>
              <a:srgbClr val="35313F"/>
            </a:solidFill>
            <a:prstDash val="solid"/>
          </a:ln>
        </p:spPr>
      </p:sp>
      <p:sp>
        <p:nvSpPr>
          <p:cNvPr id="27" name="Text 22"/>
          <p:cNvSpPr/>
          <p:nvPr/>
        </p:nvSpPr>
        <p:spPr>
          <a:xfrm>
            <a:off x="6821424" y="2093976"/>
            <a:ext cx="65836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D5D1DC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2022</a:t>
            </a:r>
            <a:endParaRPr lang="en-US" sz="1350" dirty="0"/>
          </a:p>
        </p:txBody>
      </p:sp>
      <p:sp>
        <p:nvSpPr>
          <p:cNvPr id="28" name="Text 23"/>
          <p:cNvSpPr/>
          <p:nvPr/>
        </p:nvSpPr>
        <p:spPr>
          <a:xfrm>
            <a:off x="6821424" y="2359152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Notion</a:t>
            </a:r>
            <a:endParaRPr lang="en-US" sz="1700" dirty="0"/>
          </a:p>
        </p:txBody>
      </p:sp>
      <p:sp>
        <p:nvSpPr>
          <p:cNvPr id="29" name="Shape 24"/>
          <p:cNvSpPr/>
          <p:nvPr/>
        </p:nvSpPr>
        <p:spPr>
          <a:xfrm>
            <a:off x="6675120" y="3794760"/>
            <a:ext cx="1755648" cy="1417320"/>
          </a:xfrm>
          <a:prstGeom prst="roundRect">
            <a:avLst>
              <a:gd name="adj" fmla="val 5161"/>
            </a:avLst>
          </a:prstGeom>
          <a:solidFill>
            <a:srgbClr val="24202F"/>
          </a:solidFill>
          <a:ln w="10160">
            <a:solidFill>
              <a:srgbClr val="35313F"/>
            </a:solidFill>
            <a:prstDash val="solid"/>
          </a:ln>
        </p:spPr>
      </p:sp>
      <p:pic>
        <p:nvPicPr>
          <p:cNvPr id="30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839712" y="4050792"/>
            <a:ext cx="347472" cy="347472"/>
          </a:xfrm>
          <a:prstGeom prst="rect">
            <a:avLst/>
          </a:prstGeom>
        </p:spPr>
      </p:pic>
      <p:sp>
        <p:nvSpPr>
          <p:cNvPr id="31" name="Text 25"/>
          <p:cNvSpPr/>
          <p:nvPr/>
        </p:nvSpPr>
        <p:spPr>
          <a:xfrm>
            <a:off x="7269480" y="4041648"/>
            <a:ext cx="960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8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漂亮、方便</a:t>
            </a:r>
            <a:endParaRPr lang="en-US" sz="1280" dirty="0"/>
          </a:p>
        </p:txBody>
      </p:sp>
      <p:sp>
        <p:nvSpPr>
          <p:cNvPr id="32" name="Text 26"/>
          <p:cNvSpPr/>
          <p:nvPr/>
        </p:nvSpPr>
        <p:spPr>
          <a:xfrm>
            <a:off x="6839712" y="4572000"/>
            <a:ext cx="1325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D5D1D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约 4 年</a:t>
            </a:r>
            <a:endParaRPr lang="en-US" sz="1150" dirty="0"/>
          </a:p>
        </p:txBody>
      </p:sp>
      <p:sp>
        <p:nvSpPr>
          <p:cNvPr id="33" name="Shape 27"/>
          <p:cNvSpPr/>
          <p:nvPr/>
        </p:nvSpPr>
        <p:spPr>
          <a:xfrm>
            <a:off x="10058400" y="2990088"/>
            <a:ext cx="566928" cy="566928"/>
          </a:xfrm>
          <a:prstGeom prst="ellipse">
            <a:avLst/>
          </a:prstGeom>
          <a:solidFill>
            <a:srgbClr val="8B5CF6"/>
          </a:solidFill>
          <a:ln w="25400">
            <a:solidFill>
              <a:srgbClr val="FFFFFF"/>
            </a:solidFill>
            <a:prstDash val="solid"/>
          </a:ln>
          <a:effectLst>
            <a:outerShdw sx="100000" sy="100000" kx="0" ky="0" algn="bl" rotWithShape="0" blurRad="1.21959054970616e+78" dist="6.567026036879323e+77" dir="2.742118830047232e+92">
              <a:srgbClr val="000000">
                <a:alpha val="1.3e+94"/>
              </a:srgbClr>
            </a:outerShdw>
          </a:effectLst>
        </p:spPr>
      </p:sp>
      <p:sp>
        <p:nvSpPr>
          <p:cNvPr id="34" name="Shape 28"/>
          <p:cNvSpPr/>
          <p:nvPr/>
        </p:nvSpPr>
        <p:spPr>
          <a:xfrm>
            <a:off x="9464040" y="1901952"/>
            <a:ext cx="1755648" cy="914400"/>
          </a:xfrm>
          <a:prstGeom prst="roundRect">
            <a:avLst>
              <a:gd name="adj" fmla="val 8000"/>
            </a:avLst>
          </a:prstGeom>
          <a:solidFill>
            <a:srgbClr val="1C1925"/>
          </a:solidFill>
          <a:ln w="10160">
            <a:solidFill>
              <a:srgbClr val="35313F"/>
            </a:solidFill>
            <a:prstDash val="solid"/>
          </a:ln>
        </p:spPr>
      </p:sp>
      <p:sp>
        <p:nvSpPr>
          <p:cNvPr id="35" name="Text 29"/>
          <p:cNvSpPr/>
          <p:nvPr/>
        </p:nvSpPr>
        <p:spPr>
          <a:xfrm>
            <a:off x="9610344" y="2093976"/>
            <a:ext cx="65836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8B5CF6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现在</a:t>
            </a:r>
            <a:endParaRPr lang="en-US" sz="1350" dirty="0"/>
          </a:p>
        </p:txBody>
      </p:sp>
      <p:sp>
        <p:nvSpPr>
          <p:cNvPr id="36" name="Text 30"/>
          <p:cNvSpPr/>
          <p:nvPr/>
        </p:nvSpPr>
        <p:spPr>
          <a:xfrm>
            <a:off x="9610344" y="2359152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Obsidian</a:t>
            </a:r>
            <a:endParaRPr lang="en-US" sz="1700" dirty="0"/>
          </a:p>
        </p:txBody>
      </p:sp>
      <p:sp>
        <p:nvSpPr>
          <p:cNvPr id="37" name="Shape 31"/>
          <p:cNvSpPr/>
          <p:nvPr/>
        </p:nvSpPr>
        <p:spPr>
          <a:xfrm>
            <a:off x="9464040" y="3794760"/>
            <a:ext cx="1755648" cy="1417320"/>
          </a:xfrm>
          <a:prstGeom prst="roundRect">
            <a:avLst>
              <a:gd name="adj" fmla="val 5161"/>
            </a:avLst>
          </a:prstGeom>
          <a:solidFill>
            <a:srgbClr val="24202F"/>
          </a:solidFill>
          <a:ln w="10160">
            <a:solidFill>
              <a:srgbClr val="35313F"/>
            </a:solidFill>
            <a:prstDash val="solid"/>
          </a:ln>
        </p:spPr>
      </p:sp>
      <p:pic>
        <p:nvPicPr>
          <p:cNvPr id="38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628632" y="4050792"/>
            <a:ext cx="347472" cy="347472"/>
          </a:xfrm>
          <a:prstGeom prst="rect">
            <a:avLst/>
          </a:prstGeom>
        </p:spPr>
      </p:pic>
      <p:sp>
        <p:nvSpPr>
          <p:cNvPr id="39" name="Text 32"/>
          <p:cNvSpPr/>
          <p:nvPr/>
        </p:nvSpPr>
        <p:spPr>
          <a:xfrm>
            <a:off x="10058400" y="4041648"/>
            <a:ext cx="960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8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本地 + Markdown</a:t>
            </a:r>
            <a:endParaRPr lang="en-US" sz="1280" dirty="0"/>
          </a:p>
        </p:txBody>
      </p:sp>
      <p:sp>
        <p:nvSpPr>
          <p:cNvPr id="40" name="Text 33"/>
          <p:cNvSpPr/>
          <p:nvPr/>
        </p:nvSpPr>
        <p:spPr>
          <a:xfrm>
            <a:off x="9628632" y="4572000"/>
            <a:ext cx="1325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D5D1D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AI 时代</a:t>
            </a:r>
            <a:endParaRPr lang="en-US" sz="1150" dirty="0"/>
          </a:p>
        </p:txBody>
      </p:sp>
      <p:sp>
        <p:nvSpPr>
          <p:cNvPr id="41" name="Text 34"/>
          <p:cNvSpPr/>
          <p:nvPr/>
        </p:nvSpPr>
        <p:spPr>
          <a:xfrm>
            <a:off x="1051560" y="5806440"/>
            <a:ext cx="100584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C4B5F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记录习惯没有变，真正变化的是：这些资料能不能被再次调用。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5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1792" y="347472"/>
            <a:ext cx="3931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80" kern="0" dirty="0">
                <a:solidFill>
                  <a:srgbClr val="8B5CF6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03 · 工具取舍</a:t>
            </a:r>
            <a:endParaRPr lang="en-US" sz="1050" dirty="0"/>
          </a:p>
        </p:txBody>
      </p:sp>
      <p:sp>
        <p:nvSpPr>
          <p:cNvPr id="4" name="Text 1"/>
          <p:cNvSpPr/>
          <p:nvPr/>
        </p:nvSpPr>
        <p:spPr>
          <a:xfrm>
            <a:off x="10881360" y="310896"/>
            <a:ext cx="65836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6F6A7B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06</a:t>
            </a:r>
            <a:endParaRPr lang="en-US" sz="1050" dirty="0"/>
          </a:p>
        </p:txBody>
      </p:sp>
      <p:sp>
        <p:nvSpPr>
          <p:cNvPr id="5" name="Shape 2"/>
          <p:cNvSpPr/>
          <p:nvPr/>
        </p:nvSpPr>
        <p:spPr>
          <a:xfrm>
            <a:off x="11603736" y="438912"/>
            <a:ext cx="137160" cy="0"/>
          </a:xfrm>
          <a:prstGeom prst="line">
            <a:avLst/>
          </a:prstGeom>
          <a:noFill/>
          <a:ln w="27940">
            <a:solidFill>
              <a:srgbClr val="8B5CF6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21792" y="731520"/>
            <a:ext cx="10789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0D0C1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问题不在“能不能记”，而在“能不能再用”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658368" y="1783080"/>
            <a:ext cx="2514600" cy="3474720"/>
          </a:xfrm>
          <a:prstGeom prst="roundRect">
            <a:avLst>
              <a:gd name="adj" fmla="val 2909"/>
            </a:avLst>
          </a:prstGeom>
          <a:solidFill>
            <a:srgbClr val="FFFFFF"/>
          </a:solidFill>
          <a:ln w="10160">
            <a:solidFill>
              <a:srgbClr val="DCD7E4"/>
            </a:solidFill>
            <a:prstDash val="solid"/>
          </a:ln>
          <a:effectLst>
            <a:outerShdw sx="100000" sy="100000" kx="0" ky="0" algn="bl" rotWithShape="0" blurRad="1.548879998126823e+82" dist="8.34012306683674e+81" dir="1.6452712980283393e+97">
              <a:srgbClr val="000000">
                <a:alpha val="1.3e+99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1463040" y="2057400"/>
            <a:ext cx="896112" cy="896112"/>
          </a:xfrm>
          <a:prstGeom prst="ellipse">
            <a:avLst/>
          </a:prstGeom>
          <a:solidFill>
            <a:srgbClr val="34D399"/>
          </a:solidFill>
          <a:ln w="6350">
            <a:solidFill>
              <a:srgbClr val="34D399">
                <a:alpha val="0"/>
              </a:srgbClr>
            </a:solidFill>
            <a:prstDash val="solid"/>
          </a:ln>
          <a:effectLst>
            <a:outerShdw sx="100000" sy="100000" kx="0" ky="0" algn="bl" rotWithShape="0" blurRad="1.9670775976210652e+86" dist="1.059195629488266e+86" dir="9.871627788170037e+101">
              <a:srgbClr val="000000">
                <a:alpha val="1.3e+104"/>
              </a:srgbClr>
            </a:outerShdw>
          </a:effectLst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04990" y="2299350"/>
            <a:ext cx="412212" cy="412212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886968" y="3136392"/>
            <a:ext cx="2057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D0C1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印象笔记</a:t>
            </a:r>
            <a:endParaRPr lang="en-US" sz="2000" dirty="0"/>
          </a:p>
        </p:txBody>
      </p:sp>
      <p:sp>
        <p:nvSpPr>
          <p:cNvPr id="11" name="Shape 7"/>
          <p:cNvSpPr/>
          <p:nvPr/>
        </p:nvSpPr>
        <p:spPr>
          <a:xfrm>
            <a:off x="905256" y="3794760"/>
            <a:ext cx="310896" cy="310896"/>
          </a:xfrm>
          <a:prstGeom prst="ellipse">
            <a:avLst/>
          </a:prstGeom>
          <a:solidFill>
            <a:srgbClr val="34D399"/>
          </a:solidFill>
          <a:ln w="6350">
            <a:solidFill>
              <a:srgbClr val="34D399">
                <a:alpha val="0"/>
              </a:srgbClr>
            </a:solidFill>
            <a:prstDash val="solid"/>
          </a:ln>
        </p:spPr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9198" y="3878702"/>
            <a:ext cx="143012" cy="143012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344168" y="3813048"/>
            <a:ext cx="1691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b="1" dirty="0">
                <a:solidFill>
                  <a:srgbClr val="0D0C1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收集很方便</a:t>
            </a:r>
            <a:endParaRPr lang="en-US" sz="1450" dirty="0"/>
          </a:p>
        </p:txBody>
      </p:sp>
      <p:sp>
        <p:nvSpPr>
          <p:cNvPr id="14" name="Shape 9"/>
          <p:cNvSpPr/>
          <p:nvPr/>
        </p:nvSpPr>
        <p:spPr>
          <a:xfrm>
            <a:off x="905256" y="4315968"/>
            <a:ext cx="310896" cy="310896"/>
          </a:xfrm>
          <a:prstGeom prst="ellipse">
            <a:avLst/>
          </a:prstGeom>
          <a:solidFill>
            <a:srgbClr val="FB7185"/>
          </a:solidFill>
          <a:ln w="6350">
            <a:solidFill>
              <a:srgbClr val="FB7185">
                <a:alpha val="0"/>
              </a:srgbClr>
            </a:solidFill>
            <a:prstDash val="solid"/>
          </a:ln>
        </p:spPr>
      </p:sp>
      <p:pic>
        <p:nvPicPr>
          <p:cNvPr id="15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89198" y="4399910"/>
            <a:ext cx="143012" cy="143012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1344168" y="4334256"/>
            <a:ext cx="1691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0D0C1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越多越像网盘</a:t>
            </a:r>
            <a:endParaRPr lang="en-US" sz="1450" dirty="0"/>
          </a:p>
        </p:txBody>
      </p:sp>
      <p:sp>
        <p:nvSpPr>
          <p:cNvPr id="17" name="Shape 11"/>
          <p:cNvSpPr/>
          <p:nvPr/>
        </p:nvSpPr>
        <p:spPr>
          <a:xfrm>
            <a:off x="3447288" y="1783080"/>
            <a:ext cx="2514600" cy="3474720"/>
          </a:xfrm>
          <a:prstGeom prst="roundRect">
            <a:avLst>
              <a:gd name="adj" fmla="val 2909"/>
            </a:avLst>
          </a:prstGeom>
          <a:solidFill>
            <a:srgbClr val="FFFFFF"/>
          </a:solidFill>
          <a:ln w="10160">
            <a:solidFill>
              <a:srgbClr val="DCD7E4"/>
            </a:solidFill>
            <a:prstDash val="solid"/>
          </a:ln>
          <a:effectLst>
            <a:outerShdw sx="100000" sy="100000" kx="0" ky="0" algn="bl" rotWithShape="0" blurRad="2.498188548978753e+90" dist="1.3451784494500978e+90" dir="5.9229766729020215e+106">
              <a:srgbClr val="000000">
                <a:alpha val="1.3e+109"/>
              </a:srgbClr>
            </a:outerShdw>
          </a:effectLst>
        </p:spPr>
      </p:sp>
      <p:sp>
        <p:nvSpPr>
          <p:cNvPr id="18" name="Shape 12"/>
          <p:cNvSpPr/>
          <p:nvPr/>
        </p:nvSpPr>
        <p:spPr>
          <a:xfrm>
            <a:off x="4251960" y="2057400"/>
            <a:ext cx="896112" cy="896112"/>
          </a:xfrm>
          <a:prstGeom prst="ellipse">
            <a:avLst/>
          </a:prstGeom>
          <a:solidFill>
            <a:srgbClr val="60A5FA"/>
          </a:solidFill>
          <a:ln w="6350">
            <a:solidFill>
              <a:srgbClr val="60A5FA">
                <a:alpha val="0"/>
              </a:srgbClr>
            </a:solidFill>
            <a:prstDash val="solid"/>
          </a:ln>
          <a:effectLst>
            <a:outerShdw sx="100000" sy="100000" kx="0" ky="0" algn="bl" rotWithShape="0" blurRad="3.172699457203016e+94" dist="1.708376630801624e+94" dir="3.553786003741213e+111">
              <a:srgbClr val="000000">
                <a:alpha val="1.3e+114"/>
              </a:srgbClr>
            </a:outerShdw>
          </a:effectLst>
        </p:spPr>
      </p:sp>
      <p:pic>
        <p:nvPicPr>
          <p:cNvPr id="19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493910" y="2299350"/>
            <a:ext cx="412212" cy="412212"/>
          </a:xfrm>
          <a:prstGeom prst="rect">
            <a:avLst/>
          </a:prstGeom>
        </p:spPr>
      </p:pic>
      <p:sp>
        <p:nvSpPr>
          <p:cNvPr id="20" name="Text 13"/>
          <p:cNvSpPr/>
          <p:nvPr/>
        </p:nvSpPr>
        <p:spPr>
          <a:xfrm>
            <a:off x="3675888" y="3136392"/>
            <a:ext cx="2057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D0C1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OneNote</a:t>
            </a:r>
            <a:endParaRPr lang="en-US" sz="2000" dirty="0"/>
          </a:p>
        </p:txBody>
      </p:sp>
      <p:sp>
        <p:nvSpPr>
          <p:cNvPr id="21" name="Shape 14"/>
          <p:cNvSpPr/>
          <p:nvPr/>
        </p:nvSpPr>
        <p:spPr>
          <a:xfrm>
            <a:off x="3694176" y="3794760"/>
            <a:ext cx="310896" cy="310896"/>
          </a:xfrm>
          <a:prstGeom prst="ellipse">
            <a:avLst/>
          </a:prstGeom>
          <a:solidFill>
            <a:srgbClr val="34D399"/>
          </a:solidFill>
          <a:ln w="6350">
            <a:solidFill>
              <a:srgbClr val="34D399">
                <a:alpha val="0"/>
              </a:srgbClr>
            </a:solidFill>
            <a:prstDash val="solid"/>
          </a:ln>
        </p:spPr>
      </p:sp>
      <p:pic>
        <p:nvPicPr>
          <p:cNvPr id="22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778118" y="3878702"/>
            <a:ext cx="143012" cy="143012"/>
          </a:xfrm>
          <a:prstGeom prst="rect">
            <a:avLst/>
          </a:prstGeom>
        </p:spPr>
      </p:pic>
      <p:sp>
        <p:nvSpPr>
          <p:cNvPr id="23" name="Text 15"/>
          <p:cNvSpPr/>
          <p:nvPr/>
        </p:nvSpPr>
        <p:spPr>
          <a:xfrm>
            <a:off x="4133088" y="3813048"/>
            <a:ext cx="1691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b="1" dirty="0">
                <a:solidFill>
                  <a:srgbClr val="0D0C1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分类层级自由</a:t>
            </a:r>
            <a:endParaRPr lang="en-US" sz="1450" dirty="0"/>
          </a:p>
        </p:txBody>
      </p:sp>
      <p:sp>
        <p:nvSpPr>
          <p:cNvPr id="24" name="Shape 16"/>
          <p:cNvSpPr/>
          <p:nvPr/>
        </p:nvSpPr>
        <p:spPr>
          <a:xfrm>
            <a:off x="3694176" y="4315968"/>
            <a:ext cx="310896" cy="310896"/>
          </a:xfrm>
          <a:prstGeom prst="ellipse">
            <a:avLst/>
          </a:prstGeom>
          <a:solidFill>
            <a:srgbClr val="FB7185"/>
          </a:solidFill>
          <a:ln w="6350">
            <a:solidFill>
              <a:srgbClr val="FB7185">
                <a:alpha val="0"/>
              </a:srgbClr>
            </a:solidFill>
            <a:prstDash val="solid"/>
          </a:ln>
        </p:spPr>
      </p:sp>
      <p:pic>
        <p:nvPicPr>
          <p:cNvPr id="25" name="Image 6" descr="preencoded.png">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778118" y="4399910"/>
            <a:ext cx="143012" cy="143012"/>
          </a:xfrm>
          <a:prstGeom prst="rect">
            <a:avLst/>
          </a:prstGeom>
        </p:spPr>
      </p:pic>
      <p:sp>
        <p:nvSpPr>
          <p:cNvPr id="26" name="Text 17"/>
          <p:cNvSpPr/>
          <p:nvPr/>
        </p:nvSpPr>
        <p:spPr>
          <a:xfrm>
            <a:off x="4133088" y="4334256"/>
            <a:ext cx="1691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0D0C1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Markdown 不友好</a:t>
            </a:r>
            <a:endParaRPr lang="en-US" sz="1450" dirty="0"/>
          </a:p>
        </p:txBody>
      </p:sp>
      <p:sp>
        <p:nvSpPr>
          <p:cNvPr id="27" name="Shape 18"/>
          <p:cNvSpPr/>
          <p:nvPr/>
        </p:nvSpPr>
        <p:spPr>
          <a:xfrm>
            <a:off x="6236208" y="1783080"/>
            <a:ext cx="2514600" cy="3474720"/>
          </a:xfrm>
          <a:prstGeom prst="roundRect">
            <a:avLst>
              <a:gd name="adj" fmla="val 2909"/>
            </a:avLst>
          </a:prstGeom>
          <a:solidFill>
            <a:srgbClr val="FFFFFF"/>
          </a:solidFill>
          <a:ln w="10160">
            <a:solidFill>
              <a:srgbClr val="DCD7E4"/>
            </a:solidFill>
            <a:prstDash val="solid"/>
          </a:ln>
          <a:effectLst>
            <a:outerShdw sx="100000" sy="100000" kx="0" ky="0" algn="bl" rotWithShape="0" blurRad="4.0293283106478304e+98" dist="2.1696383211180627e+98" dir="2.1322716022447277e+116">
              <a:srgbClr val="000000">
                <a:alpha val="1.3e+119"/>
              </a:srgbClr>
            </a:outerShdw>
          </a:effectLst>
        </p:spPr>
      </p:sp>
      <p:sp>
        <p:nvSpPr>
          <p:cNvPr id="28" name="Shape 19"/>
          <p:cNvSpPr/>
          <p:nvPr/>
        </p:nvSpPr>
        <p:spPr>
          <a:xfrm>
            <a:off x="7040880" y="2057400"/>
            <a:ext cx="896112" cy="896112"/>
          </a:xfrm>
          <a:prstGeom prst="ellipse">
            <a:avLst/>
          </a:prstGeom>
          <a:solidFill>
            <a:srgbClr val="6F6A7B"/>
          </a:solidFill>
          <a:ln w="6350">
            <a:solidFill>
              <a:srgbClr val="6F6A7B">
                <a:alpha val="0"/>
              </a:srgbClr>
            </a:solidFill>
            <a:prstDash val="solid"/>
          </a:ln>
          <a:effectLst>
            <a:outerShdw sx="100000" sy="100000" kx="0" ky="0" algn="bl" rotWithShape="0" blurRad="5.117246954522745e+102" dist="2.7554406678199395e+102" dir="1.2793629613468366e+121">
              <a:srgbClr val="000000">
                <a:alpha val="1.3e+124"/>
              </a:srgbClr>
            </a:outerShdw>
          </a:effectLst>
        </p:spPr>
      </p:sp>
      <p:pic>
        <p:nvPicPr>
          <p:cNvPr id="29" name="Image 7" descr="preencoded.png">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282830" y="2299350"/>
            <a:ext cx="412212" cy="412212"/>
          </a:xfrm>
          <a:prstGeom prst="rect">
            <a:avLst/>
          </a:prstGeom>
        </p:spPr>
      </p:pic>
      <p:sp>
        <p:nvSpPr>
          <p:cNvPr id="30" name="Text 20"/>
          <p:cNvSpPr/>
          <p:nvPr/>
        </p:nvSpPr>
        <p:spPr>
          <a:xfrm>
            <a:off x="6464808" y="3136392"/>
            <a:ext cx="2057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D0C1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Notion</a:t>
            </a:r>
            <a:endParaRPr lang="en-US" sz="2000" dirty="0"/>
          </a:p>
        </p:txBody>
      </p:sp>
      <p:sp>
        <p:nvSpPr>
          <p:cNvPr id="31" name="Shape 21"/>
          <p:cNvSpPr/>
          <p:nvPr/>
        </p:nvSpPr>
        <p:spPr>
          <a:xfrm>
            <a:off x="6483096" y="3794760"/>
            <a:ext cx="310896" cy="310896"/>
          </a:xfrm>
          <a:prstGeom prst="ellipse">
            <a:avLst/>
          </a:prstGeom>
          <a:solidFill>
            <a:srgbClr val="34D399"/>
          </a:solidFill>
          <a:ln w="6350">
            <a:solidFill>
              <a:srgbClr val="34D399">
                <a:alpha val="0"/>
              </a:srgbClr>
            </a:solidFill>
            <a:prstDash val="solid"/>
          </a:ln>
        </p:spPr>
      </p:sp>
      <p:pic>
        <p:nvPicPr>
          <p:cNvPr id="32" name="Image 8" descr="preencoded.png">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6567038" y="3878702"/>
            <a:ext cx="143012" cy="143012"/>
          </a:xfrm>
          <a:prstGeom prst="rect">
            <a:avLst/>
          </a:prstGeom>
        </p:spPr>
      </p:pic>
      <p:sp>
        <p:nvSpPr>
          <p:cNvPr id="33" name="Text 22"/>
          <p:cNvSpPr/>
          <p:nvPr/>
        </p:nvSpPr>
        <p:spPr>
          <a:xfrm>
            <a:off x="6922008" y="3813048"/>
            <a:ext cx="1691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b="1" dirty="0">
                <a:solidFill>
                  <a:srgbClr val="0D0C1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体验漂亮、移动端方便</a:t>
            </a:r>
            <a:endParaRPr lang="en-US" sz="1450" dirty="0"/>
          </a:p>
        </p:txBody>
      </p:sp>
      <p:sp>
        <p:nvSpPr>
          <p:cNvPr id="34" name="Shape 23"/>
          <p:cNvSpPr/>
          <p:nvPr/>
        </p:nvSpPr>
        <p:spPr>
          <a:xfrm>
            <a:off x="6483096" y="4315968"/>
            <a:ext cx="310896" cy="310896"/>
          </a:xfrm>
          <a:prstGeom prst="ellipse">
            <a:avLst/>
          </a:prstGeom>
          <a:solidFill>
            <a:srgbClr val="FB7185"/>
          </a:solidFill>
          <a:ln w="6350">
            <a:solidFill>
              <a:srgbClr val="FB7185">
                <a:alpha val="0"/>
              </a:srgbClr>
            </a:solidFill>
            <a:prstDash val="solid"/>
          </a:ln>
        </p:spPr>
      </p:sp>
      <p:pic>
        <p:nvPicPr>
          <p:cNvPr id="35" name="Image 9" descr="preencoded.png">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6567038" y="4399910"/>
            <a:ext cx="143012" cy="143012"/>
          </a:xfrm>
          <a:prstGeom prst="rect">
            <a:avLst/>
          </a:prstGeom>
        </p:spPr>
      </p:pic>
      <p:sp>
        <p:nvSpPr>
          <p:cNvPr id="36" name="Text 24"/>
          <p:cNvSpPr/>
          <p:nvPr/>
        </p:nvSpPr>
        <p:spPr>
          <a:xfrm>
            <a:off x="6922008" y="4334256"/>
            <a:ext cx="1691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0D0C1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AI 时代仍未真正用起来</a:t>
            </a:r>
            <a:endParaRPr lang="en-US" sz="1450" dirty="0"/>
          </a:p>
        </p:txBody>
      </p:sp>
      <p:sp>
        <p:nvSpPr>
          <p:cNvPr id="37" name="Shape 25"/>
          <p:cNvSpPr/>
          <p:nvPr/>
        </p:nvSpPr>
        <p:spPr>
          <a:xfrm>
            <a:off x="9025128" y="1783080"/>
            <a:ext cx="2514600" cy="3474720"/>
          </a:xfrm>
          <a:prstGeom prst="roundRect">
            <a:avLst>
              <a:gd name="adj" fmla="val 2909"/>
            </a:avLst>
          </a:prstGeom>
          <a:solidFill>
            <a:srgbClr val="FFFFFF"/>
          </a:solidFill>
          <a:ln w="10160">
            <a:solidFill>
              <a:srgbClr val="DCD7E4"/>
            </a:solidFill>
            <a:prstDash val="solid"/>
          </a:ln>
          <a:effectLst>
            <a:outerShdw sx="100000" sy="100000" kx="0" ky="0" algn="bl" rotWithShape="0" blurRad="6.498903632243886e+106" dist="3.4994096481313233e+106" dir="7.67617776808102e+125">
              <a:srgbClr val="000000">
                <a:alpha val="1.3e+129"/>
              </a:srgbClr>
            </a:outerShdw>
          </a:effectLst>
        </p:spPr>
      </p:sp>
      <p:sp>
        <p:nvSpPr>
          <p:cNvPr id="38" name="Shape 26"/>
          <p:cNvSpPr/>
          <p:nvPr/>
        </p:nvSpPr>
        <p:spPr>
          <a:xfrm>
            <a:off x="9829800" y="2057400"/>
            <a:ext cx="896112" cy="896112"/>
          </a:xfrm>
          <a:prstGeom prst="ellipse">
            <a:avLst/>
          </a:prstGeom>
          <a:solidFill>
            <a:srgbClr val="8B5CF6"/>
          </a:solidFill>
          <a:ln w="6350">
            <a:solidFill>
              <a:srgbClr val="8B5CF6">
                <a:alpha val="0"/>
              </a:srgbClr>
            </a:solidFill>
            <a:prstDash val="solid"/>
          </a:ln>
          <a:effectLst>
            <a:outerShdw sx="100000" sy="100000" kx="0" ky="0" algn="bl" rotWithShape="0" blurRad="8.253607612949735e+110" dist="4.4442502531267805e+110" dir="4.605706660848612e+130">
              <a:srgbClr val="000000">
                <a:alpha val="1.3e+134"/>
              </a:srgbClr>
            </a:outerShdw>
          </a:effectLst>
        </p:spPr>
      </p:sp>
      <p:pic>
        <p:nvPicPr>
          <p:cNvPr id="39" name="Image 10" descr="preencoded.png">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10071750" y="2299350"/>
            <a:ext cx="412212" cy="412212"/>
          </a:xfrm>
          <a:prstGeom prst="rect">
            <a:avLst/>
          </a:prstGeom>
        </p:spPr>
      </p:pic>
      <p:sp>
        <p:nvSpPr>
          <p:cNvPr id="40" name="Text 27"/>
          <p:cNvSpPr/>
          <p:nvPr/>
        </p:nvSpPr>
        <p:spPr>
          <a:xfrm>
            <a:off x="9253728" y="3136392"/>
            <a:ext cx="2057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D0C1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Obsidian</a:t>
            </a:r>
            <a:endParaRPr lang="en-US" sz="2000" dirty="0"/>
          </a:p>
        </p:txBody>
      </p:sp>
      <p:sp>
        <p:nvSpPr>
          <p:cNvPr id="41" name="Shape 28"/>
          <p:cNvSpPr/>
          <p:nvPr/>
        </p:nvSpPr>
        <p:spPr>
          <a:xfrm>
            <a:off x="9272016" y="3794760"/>
            <a:ext cx="310896" cy="310896"/>
          </a:xfrm>
          <a:prstGeom prst="ellipse">
            <a:avLst/>
          </a:prstGeom>
          <a:solidFill>
            <a:srgbClr val="34D399"/>
          </a:solidFill>
          <a:ln w="6350">
            <a:solidFill>
              <a:srgbClr val="34D399">
                <a:alpha val="0"/>
              </a:srgbClr>
            </a:solidFill>
            <a:prstDash val="solid"/>
          </a:ln>
        </p:spPr>
      </p:sp>
      <p:pic>
        <p:nvPicPr>
          <p:cNvPr id="42" name="Image 11" descr="preencoded.png">    </p:cNvPr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9355958" y="3878702"/>
            <a:ext cx="143012" cy="143012"/>
          </a:xfrm>
          <a:prstGeom prst="rect">
            <a:avLst/>
          </a:prstGeom>
        </p:spPr>
      </p:pic>
      <p:sp>
        <p:nvSpPr>
          <p:cNvPr id="43" name="Text 29"/>
          <p:cNvSpPr/>
          <p:nvPr/>
        </p:nvSpPr>
        <p:spPr>
          <a:xfrm>
            <a:off x="9710928" y="3813048"/>
            <a:ext cx="1691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b="1" dirty="0">
                <a:solidFill>
                  <a:srgbClr val="0D0C1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本地纯文本、AI 友好</a:t>
            </a:r>
            <a:endParaRPr lang="en-US" sz="1450" dirty="0"/>
          </a:p>
        </p:txBody>
      </p:sp>
      <p:sp>
        <p:nvSpPr>
          <p:cNvPr id="44" name="Shape 30"/>
          <p:cNvSpPr/>
          <p:nvPr/>
        </p:nvSpPr>
        <p:spPr>
          <a:xfrm>
            <a:off x="9272016" y="4315968"/>
            <a:ext cx="310896" cy="310896"/>
          </a:xfrm>
          <a:prstGeom prst="ellipse">
            <a:avLst/>
          </a:prstGeom>
          <a:solidFill>
            <a:srgbClr val="FB7185"/>
          </a:solidFill>
          <a:ln w="6350">
            <a:solidFill>
              <a:srgbClr val="FB7185">
                <a:alpha val="0"/>
              </a:srgbClr>
            </a:solidFill>
            <a:prstDash val="solid"/>
          </a:ln>
        </p:spPr>
      </p:sp>
      <p:pic>
        <p:nvPicPr>
          <p:cNvPr id="45" name="Image 12" descr="preencoded.png">    </p:cNvPr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9355958" y="4399910"/>
            <a:ext cx="143012" cy="143012"/>
          </a:xfrm>
          <a:prstGeom prst="rect">
            <a:avLst/>
          </a:prstGeom>
        </p:spPr>
      </p:pic>
      <p:sp>
        <p:nvSpPr>
          <p:cNvPr id="46" name="Text 31"/>
          <p:cNvSpPr/>
          <p:nvPr/>
        </p:nvSpPr>
        <p:spPr>
          <a:xfrm>
            <a:off x="9710928" y="4334256"/>
            <a:ext cx="1691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0D0C1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需要自己搭工作流</a:t>
            </a:r>
            <a:endParaRPr lang="en-US" sz="1450" dirty="0"/>
          </a:p>
        </p:txBody>
      </p:sp>
      <p:sp>
        <p:nvSpPr>
          <p:cNvPr id="47" name="Shape 32"/>
          <p:cNvSpPr/>
          <p:nvPr/>
        </p:nvSpPr>
        <p:spPr>
          <a:xfrm>
            <a:off x="9528048" y="4956048"/>
            <a:ext cx="1517904" cy="274320"/>
          </a:xfrm>
          <a:prstGeom prst="roundRect">
            <a:avLst>
              <a:gd name="adj" fmla="val 16667"/>
            </a:avLst>
          </a:prstGeom>
          <a:solidFill>
            <a:srgbClr val="EDE9FE"/>
          </a:solidFill>
          <a:ln w="6350">
            <a:solidFill>
              <a:srgbClr val="C4B5FD"/>
            </a:solidFill>
            <a:prstDash val="solid"/>
          </a:ln>
        </p:spPr>
      </p:sp>
      <p:sp>
        <p:nvSpPr>
          <p:cNvPr id="48" name="Text 33"/>
          <p:cNvSpPr/>
          <p:nvPr/>
        </p:nvSpPr>
        <p:spPr>
          <a:xfrm>
            <a:off x="9692640" y="5020056"/>
            <a:ext cx="11887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8B5CF6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最终选择</a:t>
            </a:r>
            <a:endParaRPr lang="en-US" sz="1050" dirty="0"/>
          </a:p>
        </p:txBody>
      </p:sp>
      <p:sp>
        <p:nvSpPr>
          <p:cNvPr id="49" name="Text 34"/>
          <p:cNvSpPr/>
          <p:nvPr/>
        </p:nvSpPr>
        <p:spPr>
          <a:xfrm>
            <a:off x="960120" y="5824728"/>
            <a:ext cx="103327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50" b="1" dirty="0">
                <a:solidFill>
                  <a:srgbClr val="0D0C1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收费、容量、平台锁定只是表层；真正关键的是：资料能否被 AI 持续读取。</a:t>
            </a:r>
            <a:endParaRPr lang="en-US" sz="1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D0C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1792" y="347472"/>
            <a:ext cx="3931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80" kern="0" dirty="0">
                <a:solidFill>
                  <a:srgbClr val="C4B5FD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03 · 为什么是 OBSIDIAN</a:t>
            </a:r>
            <a:endParaRPr lang="en-US" sz="1050" dirty="0"/>
          </a:p>
        </p:txBody>
      </p:sp>
      <p:sp>
        <p:nvSpPr>
          <p:cNvPr id="4" name="Text 1"/>
          <p:cNvSpPr/>
          <p:nvPr/>
        </p:nvSpPr>
        <p:spPr>
          <a:xfrm>
            <a:off x="10881360" y="310896"/>
            <a:ext cx="65836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D5D1DC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07</a:t>
            </a:r>
            <a:endParaRPr lang="en-US" sz="1050" dirty="0"/>
          </a:p>
        </p:txBody>
      </p:sp>
      <p:sp>
        <p:nvSpPr>
          <p:cNvPr id="5" name="Shape 2"/>
          <p:cNvSpPr/>
          <p:nvPr/>
        </p:nvSpPr>
        <p:spPr>
          <a:xfrm>
            <a:off x="11603736" y="438912"/>
            <a:ext cx="137160" cy="0"/>
          </a:xfrm>
          <a:prstGeom prst="line">
            <a:avLst/>
          </a:prstGeom>
          <a:noFill/>
          <a:ln w="27940">
            <a:solidFill>
              <a:srgbClr val="C4B5FD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21792" y="731520"/>
            <a:ext cx="10789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转到 Obsidian，最直接的是四件事</a:t>
            </a:r>
            <a:endParaRPr lang="en-US" sz="310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06240" y="1572768"/>
            <a:ext cx="3794760" cy="3794760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685800" y="1828800"/>
            <a:ext cx="2971800" cy="1417320"/>
          </a:xfrm>
          <a:prstGeom prst="roundRect">
            <a:avLst>
              <a:gd name="adj" fmla="val 5161"/>
            </a:avLst>
          </a:prstGeom>
          <a:solidFill>
            <a:srgbClr val="1C1925"/>
          </a:solidFill>
          <a:ln w="10160">
            <a:solidFill>
              <a:srgbClr val="35313F"/>
            </a:solidFill>
            <a:prstDash val="solid"/>
          </a:ln>
          <a:effectLst>
            <a:outerShdw sx="100000" sy="100000" kx="0" ky="0" algn="bl" rotWithShape="0" blurRad="1.0482081668446164e+115" dist="5.644197821471012e+114" dir="2.763423996509167e+135">
              <a:srgbClr val="000000">
                <a:alpha val="1.3e+139"/>
              </a:srgbClr>
            </a:outerShdw>
          </a:effectLst>
        </p:spPr>
      </p:sp>
      <p:sp>
        <p:nvSpPr>
          <p:cNvPr id="9" name="Shape 5"/>
          <p:cNvSpPr/>
          <p:nvPr/>
        </p:nvSpPr>
        <p:spPr>
          <a:xfrm>
            <a:off x="914400" y="2139696"/>
            <a:ext cx="658368" cy="658368"/>
          </a:xfrm>
          <a:prstGeom prst="ellipse">
            <a:avLst/>
          </a:prstGeom>
          <a:solidFill>
            <a:srgbClr val="60A5FA"/>
          </a:solidFill>
          <a:ln w="6350">
            <a:solidFill>
              <a:srgbClr val="60A5FA">
                <a:alpha val="0"/>
              </a:srgbClr>
            </a:solidFill>
            <a:prstDash val="solid"/>
          </a:ln>
        </p:spPr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92159" y="2317455"/>
            <a:ext cx="302849" cy="302849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1737360" y="2112264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文件在自己电脑里</a:t>
            </a:r>
            <a:endParaRPr lang="en-US" sz="1700" dirty="0"/>
          </a:p>
        </p:txBody>
      </p:sp>
      <p:sp>
        <p:nvSpPr>
          <p:cNvPr id="12" name="Text 7"/>
          <p:cNvSpPr/>
          <p:nvPr/>
        </p:nvSpPr>
        <p:spPr>
          <a:xfrm>
            <a:off x="1737360" y="2578608"/>
            <a:ext cx="1645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80" dirty="0">
                <a:solidFill>
                  <a:srgbClr val="D5D1D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本地保存，不被平台锁定</a:t>
            </a:r>
            <a:endParaRPr lang="en-US" sz="1180" dirty="0"/>
          </a:p>
        </p:txBody>
      </p:sp>
      <p:sp>
        <p:nvSpPr>
          <p:cNvPr id="13" name="Shape 8"/>
          <p:cNvSpPr/>
          <p:nvPr/>
        </p:nvSpPr>
        <p:spPr>
          <a:xfrm>
            <a:off x="685800" y="3822192"/>
            <a:ext cx="2971800" cy="1417320"/>
          </a:xfrm>
          <a:prstGeom prst="roundRect">
            <a:avLst>
              <a:gd name="adj" fmla="val 5161"/>
            </a:avLst>
          </a:prstGeom>
          <a:solidFill>
            <a:srgbClr val="1C1925"/>
          </a:solidFill>
          <a:ln w="10160">
            <a:solidFill>
              <a:srgbClr val="35313F"/>
            </a:solidFill>
            <a:prstDash val="solid"/>
          </a:ln>
          <a:effectLst>
            <a:outerShdw sx="100000" sy="100000" kx="0" ky="0" algn="bl" rotWithShape="0" blurRad="1.3312243718926627e+119" dist="7.168131233268185e+118" dir="1.6580543979055002e+140">
              <a:srgbClr val="000000">
                <a:alpha val="1.3000000000000001e+144"/>
              </a:srgbClr>
            </a:outerShdw>
          </a:effectLst>
        </p:spPr>
      </p:sp>
      <p:sp>
        <p:nvSpPr>
          <p:cNvPr id="14" name="Shape 9"/>
          <p:cNvSpPr/>
          <p:nvPr/>
        </p:nvSpPr>
        <p:spPr>
          <a:xfrm>
            <a:off x="914400" y="4133088"/>
            <a:ext cx="658368" cy="658368"/>
          </a:xfrm>
          <a:prstGeom prst="ellipse">
            <a:avLst/>
          </a:prstGeom>
          <a:solidFill>
            <a:srgbClr val="5EEAD4"/>
          </a:solidFill>
          <a:ln w="6350">
            <a:solidFill>
              <a:srgbClr val="5EEAD4">
                <a:alpha val="0"/>
              </a:srgbClr>
            </a:solidFill>
            <a:prstDash val="solid"/>
          </a:ln>
        </p:spPr>
      </p:sp>
      <p:pic>
        <p:nvPicPr>
          <p:cNvPr id="15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92159" y="4310847"/>
            <a:ext cx="302849" cy="302849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1737360" y="4105656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Markdown 纯文本</a:t>
            </a:r>
            <a:endParaRPr lang="en-US" sz="1700" dirty="0"/>
          </a:p>
        </p:txBody>
      </p:sp>
      <p:sp>
        <p:nvSpPr>
          <p:cNvPr id="17" name="Text 11"/>
          <p:cNvSpPr/>
          <p:nvPr/>
        </p:nvSpPr>
        <p:spPr>
          <a:xfrm>
            <a:off x="1737360" y="4572000"/>
            <a:ext cx="1645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80" dirty="0">
                <a:solidFill>
                  <a:srgbClr val="D5D1D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简单、长期、可迁移</a:t>
            </a:r>
            <a:endParaRPr lang="en-US" sz="1180" dirty="0"/>
          </a:p>
        </p:txBody>
      </p:sp>
      <p:sp>
        <p:nvSpPr>
          <p:cNvPr id="18" name="Shape 12"/>
          <p:cNvSpPr/>
          <p:nvPr/>
        </p:nvSpPr>
        <p:spPr>
          <a:xfrm>
            <a:off x="8458200" y="1828800"/>
            <a:ext cx="2971800" cy="1417320"/>
          </a:xfrm>
          <a:prstGeom prst="roundRect">
            <a:avLst>
              <a:gd name="adj" fmla="val 5161"/>
            </a:avLst>
          </a:prstGeom>
          <a:solidFill>
            <a:srgbClr val="1C1925"/>
          </a:solidFill>
          <a:ln w="10160">
            <a:solidFill>
              <a:srgbClr val="35313F"/>
            </a:solidFill>
            <a:prstDash val="solid"/>
          </a:ln>
          <a:effectLst>
            <a:outerShdw sx="100000" sy="100000" kx="0" ky="0" algn="bl" rotWithShape="0" blurRad="1.6906549523036818e+123" dist="9.103526666250595e+122" dir="9.948326387433002e+144">
              <a:srgbClr val="000000">
                <a:alpha val="1.3000000000000001e+149"/>
              </a:srgbClr>
            </a:outerShdw>
          </a:effectLst>
        </p:spPr>
      </p:sp>
      <p:sp>
        <p:nvSpPr>
          <p:cNvPr id="19" name="Shape 13"/>
          <p:cNvSpPr/>
          <p:nvPr/>
        </p:nvSpPr>
        <p:spPr>
          <a:xfrm>
            <a:off x="8686800" y="2139696"/>
            <a:ext cx="658368" cy="658368"/>
          </a:xfrm>
          <a:prstGeom prst="ellipse">
            <a:avLst/>
          </a:prstGeom>
          <a:solidFill>
            <a:srgbClr val="FBBF24"/>
          </a:solidFill>
          <a:ln w="6350">
            <a:solidFill>
              <a:srgbClr val="FBBF24">
                <a:alpha val="0"/>
              </a:srgbClr>
            </a:solidFill>
            <a:prstDash val="solid"/>
          </a:ln>
        </p:spPr>
      </p:sp>
      <p:pic>
        <p:nvPicPr>
          <p:cNvPr id="20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864559" y="2317455"/>
            <a:ext cx="302849" cy="302849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9509760" y="2112264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没有平台容量上限</a:t>
            </a:r>
            <a:endParaRPr lang="en-US" sz="1700" dirty="0"/>
          </a:p>
        </p:txBody>
      </p:sp>
      <p:sp>
        <p:nvSpPr>
          <p:cNvPr id="22" name="Text 15"/>
          <p:cNvSpPr/>
          <p:nvPr/>
        </p:nvSpPr>
        <p:spPr>
          <a:xfrm>
            <a:off x="9509760" y="2578608"/>
            <a:ext cx="1645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80" dirty="0">
                <a:solidFill>
                  <a:srgbClr val="D5D1D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资料规模由自己决定</a:t>
            </a:r>
            <a:endParaRPr lang="en-US" sz="1180" dirty="0"/>
          </a:p>
        </p:txBody>
      </p:sp>
      <p:sp>
        <p:nvSpPr>
          <p:cNvPr id="23" name="Shape 16"/>
          <p:cNvSpPr/>
          <p:nvPr/>
        </p:nvSpPr>
        <p:spPr>
          <a:xfrm>
            <a:off x="8458200" y="3822192"/>
            <a:ext cx="2971800" cy="1417320"/>
          </a:xfrm>
          <a:prstGeom prst="roundRect">
            <a:avLst>
              <a:gd name="adj" fmla="val 5161"/>
            </a:avLst>
          </a:prstGeom>
          <a:solidFill>
            <a:srgbClr val="1C1925"/>
          </a:solidFill>
          <a:ln w="10160">
            <a:solidFill>
              <a:srgbClr val="35313F"/>
            </a:solidFill>
            <a:prstDash val="solid"/>
          </a:ln>
          <a:effectLst>
            <a:outerShdw sx="100000" sy="100000" kx="0" ky="0" algn="bl" rotWithShape="0" blurRad="2.1471317894256758e+127" dist="1.1561478866138257e+127" dir="5.968995832459801e+149">
              <a:srgbClr val="000000">
                <a:alpha val="1.3000000000000001e+154"/>
              </a:srgbClr>
            </a:outerShdw>
          </a:effectLst>
        </p:spPr>
      </p:sp>
      <p:sp>
        <p:nvSpPr>
          <p:cNvPr id="24" name="Shape 17"/>
          <p:cNvSpPr/>
          <p:nvPr/>
        </p:nvSpPr>
        <p:spPr>
          <a:xfrm>
            <a:off x="8686800" y="4133088"/>
            <a:ext cx="658368" cy="658368"/>
          </a:xfrm>
          <a:prstGeom prst="ellipse">
            <a:avLst/>
          </a:prstGeom>
          <a:solidFill>
            <a:srgbClr val="A78BFA"/>
          </a:solidFill>
          <a:ln w="6350">
            <a:solidFill>
              <a:srgbClr val="A78BFA">
                <a:alpha val="0"/>
              </a:srgbClr>
            </a:solidFill>
            <a:prstDash val="solid"/>
          </a:ln>
        </p:spPr>
      </p:sp>
      <p:pic>
        <p:nvPicPr>
          <p:cNvPr id="25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864559" y="4310847"/>
            <a:ext cx="302849" cy="302849"/>
          </a:xfrm>
          <a:prstGeom prst="rect">
            <a:avLst/>
          </a:prstGeom>
        </p:spPr>
      </p:pic>
      <p:sp>
        <p:nvSpPr>
          <p:cNvPr id="26" name="Text 18"/>
          <p:cNvSpPr/>
          <p:nvPr/>
        </p:nvSpPr>
        <p:spPr>
          <a:xfrm>
            <a:off x="9509760" y="4105656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对 AI 极其友好</a:t>
            </a:r>
            <a:endParaRPr lang="en-US" sz="1700" dirty="0"/>
          </a:p>
        </p:txBody>
      </p:sp>
      <p:sp>
        <p:nvSpPr>
          <p:cNvPr id="27" name="Text 19"/>
          <p:cNvSpPr/>
          <p:nvPr/>
        </p:nvSpPr>
        <p:spPr>
          <a:xfrm>
            <a:off x="9509760" y="4572000"/>
            <a:ext cx="1645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80" dirty="0">
                <a:solidFill>
                  <a:srgbClr val="D5D1D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能被读取、整理、搜索与调用</a:t>
            </a:r>
            <a:endParaRPr lang="en-US" sz="1180" dirty="0"/>
          </a:p>
        </p:txBody>
      </p:sp>
      <p:sp>
        <p:nvSpPr>
          <p:cNvPr id="28" name="Text 20"/>
          <p:cNvSpPr/>
          <p:nvPr/>
        </p:nvSpPr>
        <p:spPr>
          <a:xfrm>
            <a:off x="1965960" y="59436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50" b="1" dirty="0">
                <a:solidFill>
                  <a:srgbClr val="C4B5F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即使以后不用 Obsidian，这些文件仍然可以被其他软件打开。</a:t>
            </a:r>
            <a:endParaRPr lang="en-US" sz="1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5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1792" y="347472"/>
            <a:ext cx="3931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80" kern="0" dirty="0">
                <a:solidFill>
                  <a:srgbClr val="8B5CF6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04 · 搬家</a:t>
            </a:r>
            <a:endParaRPr lang="en-US" sz="1050" dirty="0"/>
          </a:p>
        </p:txBody>
      </p:sp>
      <p:sp>
        <p:nvSpPr>
          <p:cNvPr id="4" name="Text 1"/>
          <p:cNvSpPr/>
          <p:nvPr/>
        </p:nvSpPr>
        <p:spPr>
          <a:xfrm>
            <a:off x="10881360" y="310896"/>
            <a:ext cx="65836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6F6A7B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08</a:t>
            </a:r>
            <a:endParaRPr lang="en-US" sz="1050" dirty="0"/>
          </a:p>
        </p:txBody>
      </p:sp>
      <p:sp>
        <p:nvSpPr>
          <p:cNvPr id="5" name="Shape 2"/>
          <p:cNvSpPr/>
          <p:nvPr/>
        </p:nvSpPr>
        <p:spPr>
          <a:xfrm>
            <a:off x="11603736" y="438912"/>
            <a:ext cx="137160" cy="0"/>
          </a:xfrm>
          <a:prstGeom prst="line">
            <a:avLst/>
          </a:prstGeom>
          <a:noFill/>
          <a:ln w="27940">
            <a:solidFill>
              <a:srgbClr val="8B5CF6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21792" y="731520"/>
            <a:ext cx="10789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D0C1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第一步：有选择地搬家</a:t>
            </a:r>
            <a:endParaRPr lang="en-US" sz="3400" dirty="0"/>
          </a:p>
        </p:txBody>
      </p:sp>
      <p:sp>
        <p:nvSpPr>
          <p:cNvPr id="7" name="Text 4"/>
          <p:cNvSpPr/>
          <p:nvPr/>
        </p:nvSpPr>
        <p:spPr>
          <a:xfrm>
            <a:off x="640080" y="1490472"/>
            <a:ext cx="98755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6F6A7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不是“全部搬走”，而是只搬现在仍然有价值的内容</a:t>
            </a:r>
            <a:endParaRPr lang="en-US" sz="1700" dirty="0"/>
          </a:p>
        </p:txBody>
      </p:sp>
      <p:sp>
        <p:nvSpPr>
          <p:cNvPr id="8" name="Shape 5"/>
          <p:cNvSpPr/>
          <p:nvPr/>
        </p:nvSpPr>
        <p:spPr>
          <a:xfrm>
            <a:off x="713232" y="2148840"/>
            <a:ext cx="5166360" cy="3337560"/>
          </a:xfrm>
          <a:prstGeom prst="roundRect">
            <a:avLst>
              <a:gd name="adj" fmla="val 2192"/>
            </a:avLst>
          </a:prstGeom>
          <a:solidFill>
            <a:srgbClr val="FFFFFF"/>
          </a:solidFill>
          <a:ln w="10160">
            <a:solidFill>
              <a:srgbClr val="DCD7E4"/>
            </a:solidFill>
            <a:prstDash val="solid"/>
          </a:ln>
          <a:effectLst>
            <a:outerShdw sx="100000" sy="100000" kx="0" ky="0" algn="bl" rotWithShape="0" blurRad="2.726857372570608e+131" dist="1.4683078159995586e+131" dir="3.581397499475881e+154">
              <a:srgbClr val="000000">
                <a:alpha val="1.3e+159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1051560" y="2505456"/>
            <a:ext cx="749808" cy="749808"/>
          </a:xfrm>
          <a:prstGeom prst="ellipse">
            <a:avLst/>
          </a:prstGeom>
          <a:solidFill>
            <a:srgbClr val="8B5CF6"/>
          </a:solidFill>
          <a:ln w="6350">
            <a:solidFill>
              <a:srgbClr val="8B5CF6">
                <a:alpha val="0"/>
              </a:srgbClr>
            </a:solidFill>
            <a:prstDash val="solid"/>
          </a:ln>
          <a:effectLst>
            <a:outerShdw sx="100000" sy="100000" kx="0" ky="0" algn="bl" rotWithShape="0" blurRad="3.4631088631646725e+135" dist="1.8647509263194393e+135" dir="2.1488384996855287e+159">
              <a:srgbClr val="000000">
                <a:alpha val="1.3e+164"/>
              </a:srgbClr>
            </a:outerShdw>
          </a:effectLst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54008" y="2707904"/>
            <a:ext cx="344912" cy="344912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938528" y="2633472"/>
            <a:ext cx="1463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D0C1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搬进去</a:t>
            </a:r>
            <a:endParaRPr lang="en-US" sz="2200" dirty="0"/>
          </a:p>
        </p:txBody>
      </p:sp>
      <p:sp>
        <p:nvSpPr>
          <p:cNvPr id="12" name="Shape 8"/>
          <p:cNvSpPr/>
          <p:nvPr/>
        </p:nvSpPr>
        <p:spPr>
          <a:xfrm>
            <a:off x="1078992" y="3456432"/>
            <a:ext cx="310896" cy="310896"/>
          </a:xfrm>
          <a:prstGeom prst="ellipse">
            <a:avLst/>
          </a:prstGeom>
          <a:solidFill>
            <a:srgbClr val="34D399"/>
          </a:solidFill>
          <a:ln w="6350">
            <a:solidFill>
              <a:srgbClr val="34D399">
                <a:alpha val="0"/>
              </a:srgbClr>
            </a:solidFill>
            <a:prstDash val="solid"/>
          </a:ln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62934" y="3540374"/>
            <a:ext cx="143012" cy="143012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517904" y="3474720"/>
            <a:ext cx="3886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b="1" dirty="0">
                <a:solidFill>
                  <a:srgbClr val="0D0C1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约 2,000 篇 OneNote 工作资料</a:t>
            </a:r>
            <a:endParaRPr lang="en-US" sz="1450" dirty="0"/>
          </a:p>
        </p:txBody>
      </p:sp>
      <p:sp>
        <p:nvSpPr>
          <p:cNvPr id="15" name="Shape 10"/>
          <p:cNvSpPr/>
          <p:nvPr/>
        </p:nvSpPr>
        <p:spPr>
          <a:xfrm>
            <a:off x="1078992" y="4005072"/>
            <a:ext cx="310896" cy="310896"/>
          </a:xfrm>
          <a:prstGeom prst="ellipse">
            <a:avLst/>
          </a:prstGeom>
          <a:solidFill>
            <a:srgbClr val="34D399"/>
          </a:solidFill>
          <a:ln w="6350">
            <a:solidFill>
              <a:srgbClr val="34D399">
                <a:alpha val="0"/>
              </a:srgbClr>
            </a:solidFill>
            <a:prstDash val="solid"/>
          </a:ln>
        </p:spPr>
      </p:sp>
      <p:pic>
        <p:nvPicPr>
          <p:cNvPr id="1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62934" y="4089014"/>
            <a:ext cx="143012" cy="143012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1517904" y="4023360"/>
            <a:ext cx="3886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b="1" dirty="0">
                <a:solidFill>
                  <a:srgbClr val="0D0C1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约 600 篇 Notion 工作资料</a:t>
            </a:r>
            <a:endParaRPr lang="en-US" sz="1450" dirty="0"/>
          </a:p>
        </p:txBody>
      </p:sp>
      <p:sp>
        <p:nvSpPr>
          <p:cNvPr id="18" name="Shape 12"/>
          <p:cNvSpPr/>
          <p:nvPr/>
        </p:nvSpPr>
        <p:spPr>
          <a:xfrm>
            <a:off x="1078992" y="4553712"/>
            <a:ext cx="310896" cy="310896"/>
          </a:xfrm>
          <a:prstGeom prst="ellipse">
            <a:avLst/>
          </a:prstGeom>
          <a:solidFill>
            <a:srgbClr val="34D399"/>
          </a:solidFill>
          <a:ln w="6350">
            <a:solidFill>
              <a:srgbClr val="34D399">
                <a:alpha val="0"/>
              </a:srgbClr>
            </a:solidFill>
            <a:prstDash val="solid"/>
          </a:ln>
        </p:spPr>
      </p:sp>
      <p:pic>
        <p:nvPicPr>
          <p:cNvPr id="19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62934" y="4637654"/>
            <a:ext cx="143012" cy="143012"/>
          </a:xfrm>
          <a:prstGeom prst="rect">
            <a:avLst/>
          </a:prstGeom>
        </p:spPr>
      </p:pic>
      <p:sp>
        <p:nvSpPr>
          <p:cNvPr id="20" name="Text 13"/>
          <p:cNvSpPr/>
          <p:nvPr/>
        </p:nvSpPr>
        <p:spPr>
          <a:xfrm>
            <a:off x="1517904" y="4572000"/>
            <a:ext cx="3886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b="1" dirty="0">
                <a:solidFill>
                  <a:srgbClr val="0D0C1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所有 XMind 思维导图</a:t>
            </a:r>
            <a:endParaRPr lang="en-US" sz="1450" dirty="0"/>
          </a:p>
        </p:txBody>
      </p:sp>
      <p:sp>
        <p:nvSpPr>
          <p:cNvPr id="21" name="Shape 14"/>
          <p:cNvSpPr/>
          <p:nvPr/>
        </p:nvSpPr>
        <p:spPr>
          <a:xfrm>
            <a:off x="6309360" y="2148840"/>
            <a:ext cx="5166360" cy="3337560"/>
          </a:xfrm>
          <a:prstGeom prst="roundRect">
            <a:avLst>
              <a:gd name="adj" fmla="val 2192"/>
            </a:avLst>
          </a:prstGeom>
          <a:solidFill>
            <a:srgbClr val="0D0C12"/>
          </a:solidFill>
          <a:ln w="10160">
            <a:solidFill>
              <a:srgbClr val="0D0C12"/>
            </a:solidFill>
            <a:prstDash val="solid"/>
          </a:ln>
          <a:effectLst>
            <a:outerShdw sx="100000" sy="100000" kx="0" ky="0" algn="bl" rotWithShape="0" blurRad="4.398148256219134e+139" dist="2.3682336764256879e+139" dir="1.2893030998113172e+164">
              <a:srgbClr val="000000">
                <a:alpha val="1.3e+169"/>
              </a:srgbClr>
            </a:outerShdw>
          </a:effectLst>
        </p:spPr>
      </p:sp>
      <p:sp>
        <p:nvSpPr>
          <p:cNvPr id="22" name="Shape 15"/>
          <p:cNvSpPr/>
          <p:nvPr/>
        </p:nvSpPr>
        <p:spPr>
          <a:xfrm>
            <a:off x="6675120" y="2505456"/>
            <a:ext cx="749808" cy="749808"/>
          </a:xfrm>
          <a:prstGeom prst="ellipse">
            <a:avLst/>
          </a:prstGeom>
          <a:solidFill>
            <a:srgbClr val="FB7185"/>
          </a:solidFill>
          <a:ln w="6350">
            <a:solidFill>
              <a:srgbClr val="FB7185">
                <a:alpha val="0"/>
              </a:srgbClr>
            </a:solidFill>
            <a:prstDash val="solid"/>
          </a:ln>
          <a:effectLst>
            <a:outerShdw sx="100000" sy="100000" kx="0" ky="0" algn="bl" rotWithShape="0" blurRad="5.5856482853983e+143" dist="3.0076567690606236e+143" dir="7.735818598867904e+168">
              <a:srgbClr val="000000">
                <a:alpha val="1.3e+174"/>
              </a:srgbClr>
            </a:outerShdw>
          </a:effectLst>
        </p:spPr>
      </p:sp>
      <p:pic>
        <p:nvPicPr>
          <p:cNvPr id="23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877568" y="2707904"/>
            <a:ext cx="344912" cy="344912"/>
          </a:xfrm>
          <a:prstGeom prst="rect">
            <a:avLst/>
          </a:prstGeom>
        </p:spPr>
      </p:pic>
      <p:sp>
        <p:nvSpPr>
          <p:cNvPr id="24" name="Text 16"/>
          <p:cNvSpPr/>
          <p:nvPr/>
        </p:nvSpPr>
        <p:spPr>
          <a:xfrm>
            <a:off x="7571232" y="2633472"/>
            <a:ext cx="1188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不搬</a:t>
            </a:r>
            <a:endParaRPr lang="en-US" sz="2200" dirty="0"/>
          </a:p>
        </p:txBody>
      </p:sp>
      <p:sp>
        <p:nvSpPr>
          <p:cNvPr id="25" name="Shape 17"/>
          <p:cNvSpPr/>
          <p:nvPr/>
        </p:nvSpPr>
        <p:spPr>
          <a:xfrm>
            <a:off x="6720840" y="3566160"/>
            <a:ext cx="310896" cy="310896"/>
          </a:xfrm>
          <a:prstGeom prst="ellipse">
            <a:avLst/>
          </a:prstGeom>
          <a:solidFill>
            <a:srgbClr val="FB7185"/>
          </a:solidFill>
          <a:ln w="6350">
            <a:solidFill>
              <a:srgbClr val="FB7185">
                <a:alpha val="0"/>
              </a:srgbClr>
            </a:solidFill>
            <a:prstDash val="solid"/>
          </a:ln>
        </p:spPr>
      </p:sp>
      <p:pic>
        <p:nvPicPr>
          <p:cNvPr id="26" name="Image 6" descr="preencoded.png">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804782" y="3650102"/>
            <a:ext cx="143012" cy="143012"/>
          </a:xfrm>
          <a:prstGeom prst="rect">
            <a:avLst/>
          </a:prstGeom>
        </p:spPr>
      </p:pic>
      <p:sp>
        <p:nvSpPr>
          <p:cNvPr id="27" name="Text 18"/>
          <p:cNvSpPr/>
          <p:nvPr/>
        </p:nvSpPr>
        <p:spPr>
          <a:xfrm>
            <a:off x="7159752" y="3584448"/>
            <a:ext cx="3611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大学时期的旧笔记</a:t>
            </a:r>
            <a:endParaRPr lang="en-US" sz="1450" dirty="0"/>
          </a:p>
        </p:txBody>
      </p:sp>
      <p:sp>
        <p:nvSpPr>
          <p:cNvPr id="28" name="Shape 19"/>
          <p:cNvSpPr/>
          <p:nvPr/>
        </p:nvSpPr>
        <p:spPr>
          <a:xfrm>
            <a:off x="6720840" y="4187952"/>
            <a:ext cx="310896" cy="310896"/>
          </a:xfrm>
          <a:prstGeom prst="ellipse">
            <a:avLst/>
          </a:prstGeom>
          <a:solidFill>
            <a:srgbClr val="FB7185"/>
          </a:solidFill>
          <a:ln w="6350">
            <a:solidFill>
              <a:srgbClr val="FB7185">
                <a:alpha val="0"/>
              </a:srgbClr>
            </a:solidFill>
            <a:prstDash val="solid"/>
          </a:ln>
        </p:spPr>
      </p:sp>
      <p:pic>
        <p:nvPicPr>
          <p:cNvPr id="29" name="Image 7" descr="preencoded.png">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804782" y="4271894"/>
            <a:ext cx="143012" cy="143012"/>
          </a:xfrm>
          <a:prstGeom prst="rect">
            <a:avLst/>
          </a:prstGeom>
        </p:spPr>
      </p:pic>
      <p:sp>
        <p:nvSpPr>
          <p:cNvPr id="30" name="Text 20"/>
          <p:cNvSpPr/>
          <p:nvPr/>
        </p:nvSpPr>
        <p:spPr>
          <a:xfrm>
            <a:off x="7159752" y="4206240"/>
            <a:ext cx="3611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与当前工作关联低的晨间日记</a:t>
            </a:r>
            <a:endParaRPr lang="en-US" sz="1450" dirty="0"/>
          </a:p>
        </p:txBody>
      </p:sp>
      <p:sp>
        <p:nvSpPr>
          <p:cNvPr id="31" name="Text 21"/>
          <p:cNvSpPr/>
          <p:nvPr/>
        </p:nvSpPr>
        <p:spPr>
          <a:xfrm>
            <a:off x="6729984" y="4828032"/>
            <a:ext cx="40416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C4B5F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判断标准：今天还会不会用到？</a:t>
            </a:r>
            <a:endParaRPr lang="en-US" sz="1700" dirty="0"/>
          </a:p>
        </p:txBody>
      </p:sp>
      <p:sp>
        <p:nvSpPr>
          <p:cNvPr id="32" name="Shape 22"/>
          <p:cNvSpPr/>
          <p:nvPr/>
        </p:nvSpPr>
        <p:spPr>
          <a:xfrm>
            <a:off x="4553712" y="5824728"/>
            <a:ext cx="3090672" cy="420624"/>
          </a:xfrm>
          <a:prstGeom prst="roundRect">
            <a:avLst>
              <a:gd name="adj" fmla="val 13043"/>
            </a:avLst>
          </a:prstGeom>
          <a:solidFill>
            <a:srgbClr val="EDE9FE"/>
          </a:solidFill>
          <a:ln w="7620">
            <a:solidFill>
              <a:srgbClr val="C4B5FD"/>
            </a:solidFill>
            <a:prstDash val="solid"/>
          </a:ln>
        </p:spPr>
      </p:sp>
      <p:sp>
        <p:nvSpPr>
          <p:cNvPr id="33" name="Text 23"/>
          <p:cNvSpPr/>
          <p:nvPr/>
        </p:nvSpPr>
        <p:spPr>
          <a:xfrm>
            <a:off x="4681728" y="5925312"/>
            <a:ext cx="2834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20" b="1" dirty="0">
                <a:solidFill>
                  <a:srgbClr val="8B5CF6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搬家的核心不是“完整”，而是“可用”</a:t>
            </a:r>
            <a:endParaRPr lang="en-US" sz="132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D0C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1792" y="347472"/>
            <a:ext cx="3931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80" kern="0" dirty="0">
                <a:solidFill>
                  <a:srgbClr val="C4B5FD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04 · 搬家</a:t>
            </a:r>
            <a:endParaRPr lang="en-US" sz="1050" dirty="0"/>
          </a:p>
        </p:txBody>
      </p:sp>
      <p:sp>
        <p:nvSpPr>
          <p:cNvPr id="4" name="Text 1"/>
          <p:cNvSpPr/>
          <p:nvPr/>
        </p:nvSpPr>
        <p:spPr>
          <a:xfrm>
            <a:off x="10881360" y="310896"/>
            <a:ext cx="65836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D5D1DC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09</a:t>
            </a:r>
            <a:endParaRPr lang="en-US" sz="1050" dirty="0"/>
          </a:p>
        </p:txBody>
      </p:sp>
      <p:sp>
        <p:nvSpPr>
          <p:cNvPr id="5" name="Shape 2"/>
          <p:cNvSpPr/>
          <p:nvPr/>
        </p:nvSpPr>
        <p:spPr>
          <a:xfrm>
            <a:off x="11603736" y="438912"/>
            <a:ext cx="137160" cy="0"/>
          </a:xfrm>
          <a:prstGeom prst="line">
            <a:avLst/>
          </a:prstGeom>
          <a:noFill/>
          <a:ln w="27940">
            <a:solidFill>
              <a:srgbClr val="C4B5FD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21792" y="731520"/>
            <a:ext cx="10789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迁移不是复制，而是统一成 Markdown</a:t>
            </a:r>
            <a:endParaRPr lang="en-US" sz="3100" dirty="0"/>
          </a:p>
        </p:txBody>
      </p:sp>
      <p:sp>
        <p:nvSpPr>
          <p:cNvPr id="7" name="Text 4"/>
          <p:cNvSpPr/>
          <p:nvPr/>
        </p:nvSpPr>
        <p:spPr>
          <a:xfrm>
            <a:off x="640080" y="1444752"/>
            <a:ext cx="98755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D5D1D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不同来源，最后都变成 AI 最容易读取的本地文件</a:t>
            </a:r>
            <a:endParaRPr lang="en-US" sz="1700" dirty="0"/>
          </a:p>
        </p:txBody>
      </p:sp>
      <p:sp>
        <p:nvSpPr>
          <p:cNvPr id="8" name="Shape 5"/>
          <p:cNvSpPr/>
          <p:nvPr/>
        </p:nvSpPr>
        <p:spPr>
          <a:xfrm>
            <a:off x="731520" y="2057400"/>
            <a:ext cx="2331720" cy="914400"/>
          </a:xfrm>
          <a:prstGeom prst="roundRect">
            <a:avLst>
              <a:gd name="adj" fmla="val 8000"/>
            </a:avLst>
          </a:prstGeom>
          <a:solidFill>
            <a:srgbClr val="1C1925"/>
          </a:solidFill>
          <a:ln w="10160">
            <a:solidFill>
              <a:srgbClr val="35313F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932688" y="2221992"/>
            <a:ext cx="566928" cy="566928"/>
          </a:xfrm>
          <a:prstGeom prst="ellipse">
            <a:avLst/>
          </a:prstGeom>
          <a:solidFill>
            <a:srgbClr val="60A5FA"/>
          </a:solidFill>
          <a:ln w="6350">
            <a:solidFill>
              <a:srgbClr val="60A5FA">
                <a:alpha val="0"/>
              </a:srgbClr>
            </a:solidFill>
            <a:prstDash val="solid"/>
          </a:ln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85759" y="2375063"/>
            <a:ext cx="260787" cy="260787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691640" y="2221992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5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OneNote</a:t>
            </a:r>
            <a:endParaRPr lang="en-US" sz="1750" dirty="0"/>
          </a:p>
        </p:txBody>
      </p:sp>
      <p:sp>
        <p:nvSpPr>
          <p:cNvPr id="12" name="Text 8"/>
          <p:cNvSpPr/>
          <p:nvPr/>
        </p:nvSpPr>
        <p:spPr>
          <a:xfrm>
            <a:off x="1691640" y="2569464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D5D1D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约 2,000 篇</a:t>
            </a:r>
            <a:endParaRPr lang="en-US" sz="1150" dirty="0"/>
          </a:p>
        </p:txBody>
      </p:sp>
      <p:sp>
        <p:nvSpPr>
          <p:cNvPr id="13" name="Shape 9"/>
          <p:cNvSpPr/>
          <p:nvPr/>
        </p:nvSpPr>
        <p:spPr>
          <a:xfrm>
            <a:off x="3246120" y="2505456"/>
            <a:ext cx="685800" cy="0"/>
          </a:xfrm>
          <a:prstGeom prst="line">
            <a:avLst/>
          </a:prstGeom>
          <a:noFill/>
          <a:ln w="22860">
            <a:solidFill>
              <a:srgbClr val="C4B5FD"/>
            </a:solidFill>
            <a:prstDash val="solid"/>
            <a:headEnd type="none"/>
            <a:tailEnd type="triangle"/>
          </a:ln>
        </p:spPr>
      </p:sp>
      <p:sp>
        <p:nvSpPr>
          <p:cNvPr id="14" name="Shape 10"/>
          <p:cNvSpPr/>
          <p:nvPr/>
        </p:nvSpPr>
        <p:spPr>
          <a:xfrm>
            <a:off x="731520" y="3383280"/>
            <a:ext cx="2331720" cy="914400"/>
          </a:xfrm>
          <a:prstGeom prst="roundRect">
            <a:avLst>
              <a:gd name="adj" fmla="val 8000"/>
            </a:avLst>
          </a:prstGeom>
          <a:solidFill>
            <a:srgbClr val="1C1925"/>
          </a:solidFill>
          <a:ln w="10160">
            <a:solidFill>
              <a:srgbClr val="35313F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932688" y="3547872"/>
            <a:ext cx="566928" cy="566928"/>
          </a:xfrm>
          <a:prstGeom prst="ellipse">
            <a:avLst/>
          </a:prstGeom>
          <a:solidFill>
            <a:srgbClr val="D5D1DC"/>
          </a:solidFill>
          <a:ln w="6350">
            <a:solidFill>
              <a:srgbClr val="D5D1DC">
                <a:alpha val="0"/>
              </a:srgbClr>
            </a:solidFill>
            <a:prstDash val="solid"/>
          </a:ln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85759" y="3700943"/>
            <a:ext cx="260787" cy="260787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691640" y="3547872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5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Notion</a:t>
            </a:r>
            <a:endParaRPr lang="en-US" sz="1750" dirty="0"/>
          </a:p>
        </p:txBody>
      </p:sp>
      <p:sp>
        <p:nvSpPr>
          <p:cNvPr id="18" name="Text 13"/>
          <p:cNvSpPr/>
          <p:nvPr/>
        </p:nvSpPr>
        <p:spPr>
          <a:xfrm>
            <a:off x="1691640" y="3895344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D5D1D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约 600 篇</a:t>
            </a:r>
            <a:endParaRPr lang="en-US" sz="1150" dirty="0"/>
          </a:p>
        </p:txBody>
      </p:sp>
      <p:sp>
        <p:nvSpPr>
          <p:cNvPr id="19" name="Shape 14"/>
          <p:cNvSpPr/>
          <p:nvPr/>
        </p:nvSpPr>
        <p:spPr>
          <a:xfrm>
            <a:off x="3246120" y="3831336"/>
            <a:ext cx="685800" cy="0"/>
          </a:xfrm>
          <a:prstGeom prst="line">
            <a:avLst/>
          </a:prstGeom>
          <a:noFill/>
          <a:ln w="22860">
            <a:solidFill>
              <a:srgbClr val="C4B5FD"/>
            </a:solidFill>
            <a:prstDash val="solid"/>
            <a:headEnd type="none"/>
            <a:tailEnd type="triangle"/>
          </a:ln>
        </p:spPr>
      </p:sp>
      <p:sp>
        <p:nvSpPr>
          <p:cNvPr id="20" name="Shape 15"/>
          <p:cNvSpPr/>
          <p:nvPr/>
        </p:nvSpPr>
        <p:spPr>
          <a:xfrm>
            <a:off x="731520" y="4709160"/>
            <a:ext cx="2331720" cy="914400"/>
          </a:xfrm>
          <a:prstGeom prst="roundRect">
            <a:avLst>
              <a:gd name="adj" fmla="val 8000"/>
            </a:avLst>
          </a:prstGeom>
          <a:solidFill>
            <a:srgbClr val="1C1925"/>
          </a:solidFill>
          <a:ln w="10160">
            <a:solidFill>
              <a:srgbClr val="35313F"/>
            </a:solidFill>
            <a:prstDash val="solid"/>
          </a:ln>
        </p:spPr>
      </p:sp>
      <p:sp>
        <p:nvSpPr>
          <p:cNvPr id="21" name="Shape 16"/>
          <p:cNvSpPr/>
          <p:nvPr/>
        </p:nvSpPr>
        <p:spPr>
          <a:xfrm>
            <a:off x="932688" y="4873752"/>
            <a:ext cx="566928" cy="566928"/>
          </a:xfrm>
          <a:prstGeom prst="ellipse">
            <a:avLst/>
          </a:prstGeom>
          <a:solidFill>
            <a:srgbClr val="5EEAD4"/>
          </a:solidFill>
          <a:ln w="6350">
            <a:solidFill>
              <a:srgbClr val="5EEAD4">
                <a:alpha val="0"/>
              </a:srgbClr>
            </a:solidFill>
            <a:prstDash val="solid"/>
          </a:ln>
        </p:spPr>
      </p:sp>
      <p:pic>
        <p:nvPicPr>
          <p:cNvPr id="22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85759" y="5026823"/>
            <a:ext cx="260787" cy="260787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1691640" y="4873752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5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XMind</a:t>
            </a:r>
            <a:endParaRPr lang="en-US" sz="1750" dirty="0"/>
          </a:p>
        </p:txBody>
      </p:sp>
      <p:sp>
        <p:nvSpPr>
          <p:cNvPr id="24" name="Text 18"/>
          <p:cNvSpPr/>
          <p:nvPr/>
        </p:nvSpPr>
        <p:spPr>
          <a:xfrm>
            <a:off x="1691640" y="5221224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D5D1D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全部导入</a:t>
            </a:r>
            <a:endParaRPr lang="en-US" sz="1150" dirty="0"/>
          </a:p>
        </p:txBody>
      </p:sp>
      <p:sp>
        <p:nvSpPr>
          <p:cNvPr id="25" name="Shape 19"/>
          <p:cNvSpPr/>
          <p:nvPr/>
        </p:nvSpPr>
        <p:spPr>
          <a:xfrm>
            <a:off x="3246120" y="5157216"/>
            <a:ext cx="685800" cy="0"/>
          </a:xfrm>
          <a:prstGeom prst="line">
            <a:avLst/>
          </a:prstGeom>
          <a:noFill/>
          <a:ln w="22860">
            <a:solidFill>
              <a:srgbClr val="C4B5FD"/>
            </a:solidFill>
            <a:prstDash val="solid"/>
            <a:headEnd type="none"/>
            <a:tailEnd type="triangle"/>
          </a:ln>
        </p:spPr>
      </p:sp>
      <p:sp>
        <p:nvSpPr>
          <p:cNvPr id="26" name="Shape 20"/>
          <p:cNvSpPr/>
          <p:nvPr/>
        </p:nvSpPr>
        <p:spPr>
          <a:xfrm>
            <a:off x="4160520" y="2377440"/>
            <a:ext cx="2926080" cy="3337560"/>
          </a:xfrm>
          <a:prstGeom prst="roundRect">
            <a:avLst>
              <a:gd name="adj" fmla="val 2500"/>
            </a:avLst>
          </a:prstGeom>
          <a:solidFill>
            <a:srgbClr val="24202F"/>
          </a:solidFill>
          <a:ln w="19050">
            <a:solidFill>
              <a:srgbClr val="8B5CF6"/>
            </a:solidFill>
            <a:prstDash val="solid"/>
          </a:ln>
          <a:effectLst>
            <a:outerShdw sx="100000" sy="100000" kx="0" ky="0" algn="bl" rotWithShape="0" blurRad="7.093773322455842e+147" dist="3.819724096706992e+147" dir="4.6414911593207425e+173">
              <a:srgbClr val="000000">
                <a:alpha val="1.2999999999999998e+179"/>
              </a:srgbClr>
            </a:outerShdw>
          </a:effectLst>
        </p:spPr>
      </p:sp>
      <p:sp>
        <p:nvSpPr>
          <p:cNvPr id="27" name="Shape 21"/>
          <p:cNvSpPr/>
          <p:nvPr/>
        </p:nvSpPr>
        <p:spPr>
          <a:xfrm>
            <a:off x="5193792" y="2743200"/>
            <a:ext cx="841248" cy="841248"/>
          </a:xfrm>
          <a:prstGeom prst="ellipse">
            <a:avLst/>
          </a:prstGeom>
          <a:solidFill>
            <a:srgbClr val="8B5CF6"/>
          </a:solidFill>
          <a:ln w="6350">
            <a:solidFill>
              <a:srgbClr val="8B5CF6">
                <a:alpha val="0"/>
              </a:srgbClr>
            </a:solidFill>
            <a:prstDash val="solid"/>
          </a:ln>
          <a:effectLst>
            <a:outerShdw sx="100000" sy="100000" kx="0" ky="0" algn="bl" rotWithShape="0" blurRad="9.00909211951892e+151" dist="4.85104960281788e+151" dir="2.7848946955924455e+178">
              <a:srgbClr val="000000">
                <a:alpha val="1.2999999999999998e+184"/>
              </a:srgbClr>
            </a:outerShdw>
          </a:effectLst>
        </p:spPr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420929" y="2970337"/>
            <a:ext cx="386974" cy="386974"/>
          </a:xfrm>
          <a:prstGeom prst="rect">
            <a:avLst/>
          </a:prstGeom>
        </p:spPr>
      </p:pic>
      <p:sp>
        <p:nvSpPr>
          <p:cNvPr id="29" name="Text 22"/>
          <p:cNvSpPr/>
          <p:nvPr/>
        </p:nvSpPr>
        <p:spPr>
          <a:xfrm>
            <a:off x="4663440" y="3767328"/>
            <a:ext cx="1920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转换脚本</a:t>
            </a:r>
            <a:endParaRPr lang="en-US" sz="2200" dirty="0"/>
          </a:p>
        </p:txBody>
      </p:sp>
      <p:sp>
        <p:nvSpPr>
          <p:cNvPr id="30" name="Text 23"/>
          <p:cNvSpPr/>
          <p:nvPr/>
        </p:nvSpPr>
        <p:spPr>
          <a:xfrm>
            <a:off x="4535424" y="4343400"/>
            <a:ext cx="21762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dirty="0">
                <a:solidFill>
                  <a:srgbClr val="D5D1D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尤其是 XMind：没有现成工具，就自己写脚本转成 Markdown</a:t>
            </a:r>
            <a:endParaRPr lang="en-US" sz="1300" dirty="0"/>
          </a:p>
        </p:txBody>
      </p:sp>
      <p:sp>
        <p:nvSpPr>
          <p:cNvPr id="31" name="Shape 24"/>
          <p:cNvSpPr/>
          <p:nvPr/>
        </p:nvSpPr>
        <p:spPr>
          <a:xfrm>
            <a:off x="7269480" y="4023360"/>
            <a:ext cx="713232" cy="0"/>
          </a:xfrm>
          <a:prstGeom prst="line">
            <a:avLst/>
          </a:prstGeom>
          <a:noFill/>
          <a:ln w="22860">
            <a:solidFill>
              <a:srgbClr val="C4B5FD"/>
            </a:solidFill>
            <a:prstDash val="solid"/>
            <a:headEnd type="none"/>
            <a:tailEnd type="triangle"/>
          </a:ln>
        </p:spPr>
      </p:sp>
      <p:sp>
        <p:nvSpPr>
          <p:cNvPr id="32" name="Shape 25"/>
          <p:cNvSpPr/>
          <p:nvPr/>
        </p:nvSpPr>
        <p:spPr>
          <a:xfrm>
            <a:off x="8229600" y="2148840"/>
            <a:ext cx="3200400" cy="3840480"/>
          </a:xfrm>
          <a:prstGeom prst="roundRect">
            <a:avLst>
              <a:gd name="adj" fmla="val 2286"/>
            </a:avLst>
          </a:prstGeom>
          <a:solidFill>
            <a:srgbClr val="FFFFFF"/>
          </a:solidFill>
          <a:ln w="10160">
            <a:solidFill>
              <a:srgbClr val="FFFFFF"/>
            </a:solidFill>
            <a:prstDash val="solid"/>
          </a:ln>
          <a:effectLst>
            <a:outerShdw sx="100000" sy="100000" kx="0" ky="0" algn="bl" rotWithShape="0" blurRad="9.2309204123158e+24" dist="4.6154602061579e+24" dir="2.09952e+30">
              <a:srgbClr val="000000">
                <a:alpha val="2.2e+29"/>
              </a:srgbClr>
            </a:outerShdw>
          </a:effectLst>
        </p:spPr>
      </p:sp>
      <p:pic>
        <p:nvPicPr>
          <p:cNvPr id="33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326880" y="2542032"/>
            <a:ext cx="868680" cy="868680"/>
          </a:xfrm>
          <a:prstGeom prst="rect">
            <a:avLst/>
          </a:prstGeom>
        </p:spPr>
      </p:pic>
      <p:sp>
        <p:nvSpPr>
          <p:cNvPr id="34" name="Text 26"/>
          <p:cNvSpPr/>
          <p:nvPr/>
        </p:nvSpPr>
        <p:spPr>
          <a:xfrm>
            <a:off x="8641080" y="3657600"/>
            <a:ext cx="2377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D0C12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Obsidian Vault</a:t>
            </a:r>
            <a:endParaRPr lang="en-US" sz="2000" dirty="0"/>
          </a:p>
        </p:txBody>
      </p:sp>
      <p:sp>
        <p:nvSpPr>
          <p:cNvPr id="35" name="Text 27"/>
          <p:cNvSpPr/>
          <p:nvPr/>
        </p:nvSpPr>
        <p:spPr>
          <a:xfrm>
            <a:off x="9098280" y="4297680"/>
            <a:ext cx="14630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6F6A7B"/>
                </a:solidFill>
                <a:latin typeface="Noto Sans Mono CJK SC" pitchFamily="34" charset="0"/>
                <a:ea typeface="Noto Sans Mono CJK SC" pitchFamily="34" charset="-122"/>
                <a:cs typeface="Noto Sans Mono CJK SC" pitchFamily="34" charset="-120"/>
              </a:rPr>
              <a:t>/raw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6F6A7B"/>
                </a:solidFill>
                <a:latin typeface="Noto Sans Mono CJK SC" pitchFamily="34" charset="0"/>
                <a:ea typeface="Noto Sans Mono CJK SC" pitchFamily="34" charset="-122"/>
                <a:cs typeface="Noto Sans Mono CJK SC" pitchFamily="34" charset="-120"/>
              </a:rPr>
              <a:t>/wiki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6F6A7B"/>
                </a:solidFill>
                <a:latin typeface="Noto Sans Mono CJK SC" pitchFamily="34" charset="0"/>
                <a:ea typeface="Noto Sans Mono CJK SC" pitchFamily="34" charset="-122"/>
                <a:cs typeface="Noto Sans Mono CJK SC" pitchFamily="34" charset="-120"/>
              </a:rPr>
              <a:t>/projects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6F6A7B"/>
                </a:solidFill>
                <a:latin typeface="Noto Sans Mono CJK SC" pitchFamily="34" charset="0"/>
                <a:ea typeface="Noto Sans Mono CJK SC" pitchFamily="34" charset="-122"/>
                <a:cs typeface="Noto Sans Mono CJK SC" pitchFamily="34" charset="-120"/>
              </a:rPr>
              <a:t>/assets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5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1792" y="347472"/>
            <a:ext cx="3931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80" kern="0" dirty="0">
                <a:solidFill>
                  <a:srgbClr val="8B5CF6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05 · 关系图陷阱</a:t>
            </a:r>
            <a:endParaRPr lang="en-US" sz="1050" dirty="0"/>
          </a:p>
        </p:txBody>
      </p:sp>
      <p:sp>
        <p:nvSpPr>
          <p:cNvPr id="4" name="Text 1"/>
          <p:cNvSpPr/>
          <p:nvPr/>
        </p:nvSpPr>
        <p:spPr>
          <a:xfrm>
            <a:off x="10881360" y="310896"/>
            <a:ext cx="65836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6F6A7B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10</a:t>
            </a:r>
            <a:endParaRPr lang="en-US" sz="1050" dirty="0"/>
          </a:p>
        </p:txBody>
      </p:sp>
      <p:sp>
        <p:nvSpPr>
          <p:cNvPr id="5" name="Shape 2"/>
          <p:cNvSpPr/>
          <p:nvPr/>
        </p:nvSpPr>
        <p:spPr>
          <a:xfrm>
            <a:off x="11603736" y="438912"/>
            <a:ext cx="137160" cy="0"/>
          </a:xfrm>
          <a:prstGeom prst="line">
            <a:avLst/>
          </a:prstGeom>
          <a:noFill/>
          <a:ln w="27940">
            <a:solidFill>
              <a:srgbClr val="8B5CF6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21792" y="731520"/>
            <a:ext cx="10789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0D0C1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关系图很震撼，但我没坚持下来</a:t>
            </a:r>
            <a:endParaRPr lang="en-US" sz="3200" dirty="0"/>
          </a:p>
        </p:txBody>
      </p:sp>
      <p:sp>
        <p:nvSpPr>
          <p:cNvPr id="7" name="Text 4"/>
          <p:cNvSpPr/>
          <p:nvPr/>
        </p:nvSpPr>
        <p:spPr>
          <a:xfrm>
            <a:off x="640080" y="1463040"/>
            <a:ext cx="98755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6F6A7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因为每个概念都要手动拆、手动加链接、手动维护</a:t>
            </a:r>
            <a:endParaRPr lang="en-US" sz="1700" dirty="0"/>
          </a:p>
        </p:txBody>
      </p:sp>
      <p:sp>
        <p:nvSpPr>
          <p:cNvPr id="8" name="Shape 5"/>
          <p:cNvSpPr/>
          <p:nvPr/>
        </p:nvSpPr>
        <p:spPr>
          <a:xfrm>
            <a:off x="658368" y="1993392"/>
            <a:ext cx="6812280" cy="4069080"/>
          </a:xfrm>
          <a:prstGeom prst="roundRect">
            <a:avLst>
              <a:gd name="adj" fmla="val 1798"/>
            </a:avLst>
          </a:prstGeom>
          <a:solidFill>
            <a:srgbClr val="0D0C12"/>
          </a:solidFill>
          <a:ln w="10160">
            <a:solidFill>
              <a:srgbClr val="0D0C12"/>
            </a:solidFill>
            <a:prstDash val="solid"/>
          </a:ln>
          <a:effectLst>
            <a:outerShdw sx="100000" sy="100000" kx="0" ky="0" algn="bl" rotWithShape="0" blurRad="1.1441546991789029e+156" dist="6.160832995578708e+155" dir="1.6709368173554673e+183">
              <a:srgbClr val="000000">
                <a:alpha val="1.2999999999999997e+189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1188720" y="2697480"/>
            <a:ext cx="777240" cy="-320040"/>
          </a:xfrm>
          <a:prstGeom prst="line">
            <a:avLst/>
          </a:prstGeom>
          <a:noFill/>
          <a:ln w="20320">
            <a:solidFill>
              <a:srgbClr val="A78BFA">
                <a:alpha val="75000"/>
              </a:srgbClr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1965960" y="2377440"/>
            <a:ext cx="594360" cy="640080"/>
          </a:xfrm>
          <a:prstGeom prst="line">
            <a:avLst/>
          </a:prstGeom>
          <a:noFill/>
          <a:ln w="10160">
            <a:solidFill>
              <a:srgbClr val="6F6A7B">
                <a:alpha val="42000"/>
              </a:srgbClr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2560320" y="3017520"/>
            <a:ext cx="868680" cy="-530352"/>
          </a:xfrm>
          <a:prstGeom prst="line">
            <a:avLst/>
          </a:prstGeom>
          <a:noFill/>
          <a:ln w="10160">
            <a:solidFill>
              <a:srgbClr val="6F6A7B">
                <a:alpha val="42000"/>
              </a:srgbClr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3429000" y="2487168"/>
            <a:ext cx="731520" cy="621792"/>
          </a:xfrm>
          <a:prstGeom prst="line">
            <a:avLst/>
          </a:prstGeom>
          <a:noFill/>
          <a:ln w="10160">
            <a:solidFill>
              <a:srgbClr val="6F6A7B">
                <a:alpha val="42000"/>
              </a:srgbClr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4160520" y="3108960"/>
            <a:ext cx="868680" cy="-713232"/>
          </a:xfrm>
          <a:prstGeom prst="line">
            <a:avLst/>
          </a:prstGeom>
          <a:noFill/>
          <a:ln w="10160">
            <a:solidFill>
              <a:srgbClr val="6F6A7B">
                <a:alpha val="42000"/>
              </a:srgbClr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5029200" y="2395728"/>
            <a:ext cx="960120" cy="457200"/>
          </a:xfrm>
          <a:prstGeom prst="line">
            <a:avLst/>
          </a:prstGeom>
          <a:noFill/>
          <a:ln w="20320">
            <a:solidFill>
              <a:srgbClr val="A78BFA">
                <a:alpha val="75000"/>
              </a:srgbClr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5989320" y="2852928"/>
            <a:ext cx="640080" cy="-493776"/>
          </a:xfrm>
          <a:prstGeom prst="line">
            <a:avLst/>
          </a:prstGeom>
          <a:noFill/>
          <a:ln w="10160">
            <a:solidFill>
              <a:srgbClr val="6F6A7B">
                <a:alpha val="42000"/>
              </a:srgbClr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1188720" y="2697480"/>
            <a:ext cx="228600" cy="1280160"/>
          </a:xfrm>
          <a:prstGeom prst="line">
            <a:avLst/>
          </a:prstGeom>
          <a:noFill/>
          <a:ln w="10160">
            <a:solidFill>
              <a:srgbClr val="6F6A7B">
                <a:alpha val="42000"/>
              </a:srgbClr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1965960" y="2377440"/>
            <a:ext cx="274320" cy="1371600"/>
          </a:xfrm>
          <a:prstGeom prst="line">
            <a:avLst/>
          </a:prstGeom>
          <a:noFill/>
          <a:ln w="10160">
            <a:solidFill>
              <a:srgbClr val="6F6A7B">
                <a:alpha val="42000"/>
              </a:srgbClr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2560320" y="3017520"/>
            <a:ext cx="-320040" cy="731520"/>
          </a:xfrm>
          <a:prstGeom prst="line">
            <a:avLst/>
          </a:prstGeom>
          <a:noFill/>
          <a:ln w="10160">
            <a:solidFill>
              <a:srgbClr val="6F6A7B">
                <a:alpha val="42000"/>
              </a:srgbClr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2560320" y="3017520"/>
            <a:ext cx="457200" cy="1280160"/>
          </a:xfrm>
          <a:prstGeom prst="line">
            <a:avLst/>
          </a:prstGeom>
          <a:noFill/>
          <a:ln w="20320">
            <a:solidFill>
              <a:srgbClr val="A78BFA">
                <a:alpha val="75000"/>
              </a:srgbClr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3429000" y="2487168"/>
            <a:ext cx="365760" cy="1399032"/>
          </a:xfrm>
          <a:prstGeom prst="line">
            <a:avLst/>
          </a:prstGeom>
          <a:noFill/>
          <a:ln w="10160">
            <a:solidFill>
              <a:srgbClr val="6F6A7B">
                <a:alpha val="42000"/>
              </a:srgbClr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4160520" y="3108960"/>
            <a:ext cx="-365760" cy="777240"/>
          </a:xfrm>
          <a:prstGeom prst="line">
            <a:avLst/>
          </a:prstGeom>
          <a:noFill/>
          <a:ln w="10160">
            <a:solidFill>
              <a:srgbClr val="6F6A7B">
                <a:alpha val="42000"/>
              </a:srgbClr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4160520" y="3108960"/>
            <a:ext cx="484632" cy="1234440"/>
          </a:xfrm>
          <a:prstGeom prst="line">
            <a:avLst/>
          </a:prstGeom>
          <a:noFill/>
          <a:ln w="10160">
            <a:solidFill>
              <a:srgbClr val="6F6A7B">
                <a:alpha val="42000"/>
              </a:srgbClr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5029200" y="2395728"/>
            <a:ext cx="411480" cy="1399032"/>
          </a:xfrm>
          <a:prstGeom prst="line">
            <a:avLst/>
          </a:prstGeom>
          <a:noFill/>
          <a:ln w="10160">
            <a:solidFill>
              <a:srgbClr val="6F6A7B">
                <a:alpha val="42000"/>
              </a:srgbClr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5989320" y="2852928"/>
            <a:ext cx="-548640" cy="941832"/>
          </a:xfrm>
          <a:prstGeom prst="line">
            <a:avLst/>
          </a:prstGeom>
          <a:noFill/>
          <a:ln w="20320">
            <a:solidFill>
              <a:srgbClr val="A78BFA">
                <a:alpha val="75000"/>
              </a:srgbClr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5989320" y="2852928"/>
            <a:ext cx="320040" cy="1307592"/>
          </a:xfrm>
          <a:prstGeom prst="line">
            <a:avLst/>
          </a:prstGeom>
          <a:noFill/>
          <a:ln w="10160">
            <a:solidFill>
              <a:srgbClr val="6F6A7B">
                <a:alpha val="42000"/>
              </a:srgbClr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1417320" y="3977640"/>
            <a:ext cx="822960" cy="-228600"/>
          </a:xfrm>
          <a:prstGeom prst="line">
            <a:avLst/>
          </a:prstGeom>
          <a:noFill/>
          <a:ln w="10160">
            <a:solidFill>
              <a:srgbClr val="6F6A7B">
                <a:alpha val="42000"/>
              </a:srgbClr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2240280" y="3749040"/>
            <a:ext cx="777240" cy="548640"/>
          </a:xfrm>
          <a:prstGeom prst="line">
            <a:avLst/>
          </a:prstGeom>
          <a:noFill/>
          <a:ln w="10160">
            <a:solidFill>
              <a:srgbClr val="6F6A7B">
                <a:alpha val="42000"/>
              </a:srgbClr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3017520" y="4297680"/>
            <a:ext cx="777240" cy="-411480"/>
          </a:xfrm>
          <a:prstGeom prst="line">
            <a:avLst/>
          </a:prstGeom>
          <a:noFill/>
          <a:ln w="10160">
            <a:solidFill>
              <a:srgbClr val="6F6A7B">
                <a:alpha val="42000"/>
              </a:srgbClr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>
            <a:off x="3794760" y="3886200"/>
            <a:ext cx="850392" cy="457200"/>
          </a:xfrm>
          <a:prstGeom prst="line">
            <a:avLst/>
          </a:prstGeom>
          <a:noFill/>
          <a:ln w="20320">
            <a:solidFill>
              <a:srgbClr val="A78BFA">
                <a:alpha val="75000"/>
              </a:srgbClr>
            </a:solidFill>
            <a:prstDash val="solid"/>
          </a:ln>
        </p:spPr>
      </p:sp>
      <p:sp>
        <p:nvSpPr>
          <p:cNvPr id="30" name="Shape 27"/>
          <p:cNvSpPr/>
          <p:nvPr/>
        </p:nvSpPr>
        <p:spPr>
          <a:xfrm>
            <a:off x="4645152" y="4343400"/>
            <a:ext cx="795528" cy="-548640"/>
          </a:xfrm>
          <a:prstGeom prst="line">
            <a:avLst/>
          </a:prstGeom>
          <a:noFill/>
          <a:ln w="10160">
            <a:solidFill>
              <a:srgbClr val="6F6A7B">
                <a:alpha val="42000"/>
              </a:srgbClr>
            </a:solidFill>
            <a:prstDash val="solid"/>
          </a:ln>
        </p:spPr>
      </p:sp>
      <p:sp>
        <p:nvSpPr>
          <p:cNvPr id="31" name="Shape 28"/>
          <p:cNvSpPr/>
          <p:nvPr/>
        </p:nvSpPr>
        <p:spPr>
          <a:xfrm>
            <a:off x="5440680" y="3794760"/>
            <a:ext cx="868680" cy="365760"/>
          </a:xfrm>
          <a:prstGeom prst="line">
            <a:avLst/>
          </a:prstGeom>
          <a:noFill/>
          <a:ln w="10160">
            <a:solidFill>
              <a:srgbClr val="6F6A7B">
                <a:alpha val="42000"/>
              </a:srgbClr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1417320" y="3977640"/>
            <a:ext cx="411480" cy="1161288"/>
          </a:xfrm>
          <a:prstGeom prst="line">
            <a:avLst/>
          </a:prstGeom>
          <a:noFill/>
          <a:ln w="10160">
            <a:solidFill>
              <a:srgbClr val="6F6A7B">
                <a:alpha val="42000"/>
              </a:srgbClr>
            </a:solidFill>
            <a:prstDash val="solid"/>
          </a:ln>
        </p:spPr>
      </p:sp>
      <p:sp>
        <p:nvSpPr>
          <p:cNvPr id="33" name="Shape 30"/>
          <p:cNvSpPr/>
          <p:nvPr/>
        </p:nvSpPr>
        <p:spPr>
          <a:xfrm>
            <a:off x="2240280" y="3749040"/>
            <a:ext cx="502920" cy="1234440"/>
          </a:xfrm>
          <a:prstGeom prst="line">
            <a:avLst/>
          </a:prstGeom>
          <a:noFill/>
          <a:ln w="10160">
            <a:solidFill>
              <a:srgbClr val="6F6A7B">
                <a:alpha val="42000"/>
              </a:srgbClr>
            </a:solidFill>
            <a:prstDash val="solid"/>
          </a:ln>
        </p:spPr>
      </p:sp>
      <p:sp>
        <p:nvSpPr>
          <p:cNvPr id="34" name="Shape 31"/>
          <p:cNvSpPr/>
          <p:nvPr/>
        </p:nvSpPr>
        <p:spPr>
          <a:xfrm>
            <a:off x="3017520" y="4297680"/>
            <a:ext cx="-274320" cy="685800"/>
          </a:xfrm>
          <a:prstGeom prst="line">
            <a:avLst/>
          </a:prstGeom>
          <a:noFill/>
          <a:ln w="20320">
            <a:solidFill>
              <a:srgbClr val="A78BFA">
                <a:alpha val="75000"/>
              </a:srgbClr>
            </a:solidFill>
            <a:prstDash val="solid"/>
          </a:ln>
        </p:spPr>
      </p:sp>
      <p:sp>
        <p:nvSpPr>
          <p:cNvPr id="35" name="Shape 32"/>
          <p:cNvSpPr/>
          <p:nvPr/>
        </p:nvSpPr>
        <p:spPr>
          <a:xfrm>
            <a:off x="3017520" y="4297680"/>
            <a:ext cx="822960" cy="1024128"/>
          </a:xfrm>
          <a:prstGeom prst="line">
            <a:avLst/>
          </a:prstGeom>
          <a:noFill/>
          <a:ln w="10160">
            <a:solidFill>
              <a:srgbClr val="6F6A7B">
                <a:alpha val="42000"/>
              </a:srgbClr>
            </a:solidFill>
            <a:prstDash val="solid"/>
          </a:ln>
        </p:spPr>
      </p:sp>
      <p:sp>
        <p:nvSpPr>
          <p:cNvPr id="36" name="Shape 33"/>
          <p:cNvSpPr/>
          <p:nvPr/>
        </p:nvSpPr>
        <p:spPr>
          <a:xfrm>
            <a:off x="3794760" y="3886200"/>
            <a:ext cx="45720" cy="1435608"/>
          </a:xfrm>
          <a:prstGeom prst="line">
            <a:avLst/>
          </a:prstGeom>
          <a:noFill/>
          <a:ln w="10160">
            <a:solidFill>
              <a:srgbClr val="6F6A7B">
                <a:alpha val="42000"/>
              </a:srgbClr>
            </a:solidFill>
            <a:prstDash val="solid"/>
          </a:ln>
        </p:spPr>
      </p:sp>
      <p:sp>
        <p:nvSpPr>
          <p:cNvPr id="37" name="Shape 34"/>
          <p:cNvSpPr/>
          <p:nvPr/>
        </p:nvSpPr>
        <p:spPr>
          <a:xfrm>
            <a:off x="4645152" y="4343400"/>
            <a:ext cx="155448" cy="640080"/>
          </a:xfrm>
          <a:prstGeom prst="line">
            <a:avLst/>
          </a:prstGeom>
          <a:noFill/>
          <a:ln w="10160">
            <a:solidFill>
              <a:srgbClr val="6F6A7B">
                <a:alpha val="42000"/>
              </a:srgbClr>
            </a:solidFill>
            <a:prstDash val="solid"/>
          </a:ln>
        </p:spPr>
      </p:sp>
      <p:sp>
        <p:nvSpPr>
          <p:cNvPr id="38" name="Shape 35"/>
          <p:cNvSpPr/>
          <p:nvPr/>
        </p:nvSpPr>
        <p:spPr>
          <a:xfrm>
            <a:off x="5440680" y="3794760"/>
            <a:ext cx="-640080" cy="1188720"/>
          </a:xfrm>
          <a:prstGeom prst="line">
            <a:avLst/>
          </a:prstGeom>
          <a:noFill/>
          <a:ln w="10160">
            <a:solidFill>
              <a:srgbClr val="6F6A7B">
                <a:alpha val="42000"/>
              </a:srgbClr>
            </a:solidFill>
            <a:prstDash val="solid"/>
          </a:ln>
        </p:spPr>
      </p:sp>
      <p:sp>
        <p:nvSpPr>
          <p:cNvPr id="39" name="Shape 36"/>
          <p:cNvSpPr/>
          <p:nvPr/>
        </p:nvSpPr>
        <p:spPr>
          <a:xfrm>
            <a:off x="6309360" y="4160520"/>
            <a:ext cx="-594360" cy="1143000"/>
          </a:xfrm>
          <a:prstGeom prst="line">
            <a:avLst/>
          </a:prstGeom>
          <a:noFill/>
          <a:ln w="20320">
            <a:solidFill>
              <a:srgbClr val="A78BFA">
                <a:alpha val="75000"/>
              </a:srgbClr>
            </a:solidFill>
            <a:prstDash val="solid"/>
          </a:ln>
        </p:spPr>
      </p:sp>
      <p:sp>
        <p:nvSpPr>
          <p:cNvPr id="40" name="Shape 37"/>
          <p:cNvSpPr/>
          <p:nvPr/>
        </p:nvSpPr>
        <p:spPr>
          <a:xfrm>
            <a:off x="6309360" y="4160520"/>
            <a:ext cx="320040" cy="731520"/>
          </a:xfrm>
          <a:prstGeom prst="line">
            <a:avLst/>
          </a:prstGeom>
          <a:noFill/>
          <a:ln w="10160">
            <a:solidFill>
              <a:srgbClr val="6F6A7B">
                <a:alpha val="42000"/>
              </a:srgbClr>
            </a:solidFill>
            <a:prstDash val="solid"/>
          </a:ln>
        </p:spPr>
      </p:sp>
      <p:sp>
        <p:nvSpPr>
          <p:cNvPr id="41" name="Shape 38"/>
          <p:cNvSpPr/>
          <p:nvPr/>
        </p:nvSpPr>
        <p:spPr>
          <a:xfrm>
            <a:off x="1828800" y="5138928"/>
            <a:ext cx="914400" cy="-155448"/>
          </a:xfrm>
          <a:prstGeom prst="line">
            <a:avLst/>
          </a:prstGeom>
          <a:noFill/>
          <a:ln w="10160">
            <a:solidFill>
              <a:srgbClr val="6F6A7B">
                <a:alpha val="42000"/>
              </a:srgbClr>
            </a:solidFill>
            <a:prstDash val="solid"/>
          </a:ln>
        </p:spPr>
      </p:sp>
      <p:sp>
        <p:nvSpPr>
          <p:cNvPr id="42" name="Shape 39"/>
          <p:cNvSpPr/>
          <p:nvPr/>
        </p:nvSpPr>
        <p:spPr>
          <a:xfrm>
            <a:off x="2743200" y="4983480"/>
            <a:ext cx="1097280" cy="338328"/>
          </a:xfrm>
          <a:prstGeom prst="line">
            <a:avLst/>
          </a:prstGeom>
          <a:noFill/>
          <a:ln w="10160">
            <a:solidFill>
              <a:srgbClr val="6F6A7B">
                <a:alpha val="42000"/>
              </a:srgbClr>
            </a:solidFill>
            <a:prstDash val="solid"/>
          </a:ln>
        </p:spPr>
      </p:sp>
      <p:sp>
        <p:nvSpPr>
          <p:cNvPr id="43" name="Shape 40"/>
          <p:cNvSpPr/>
          <p:nvPr/>
        </p:nvSpPr>
        <p:spPr>
          <a:xfrm>
            <a:off x="3840480" y="5321808"/>
            <a:ext cx="960120" cy="-338328"/>
          </a:xfrm>
          <a:prstGeom prst="line">
            <a:avLst/>
          </a:prstGeom>
          <a:noFill/>
          <a:ln w="10160">
            <a:solidFill>
              <a:srgbClr val="6F6A7B">
                <a:alpha val="42000"/>
              </a:srgbClr>
            </a:solidFill>
            <a:prstDash val="solid"/>
          </a:ln>
        </p:spPr>
      </p:sp>
      <p:sp>
        <p:nvSpPr>
          <p:cNvPr id="44" name="Shape 41"/>
          <p:cNvSpPr/>
          <p:nvPr/>
        </p:nvSpPr>
        <p:spPr>
          <a:xfrm>
            <a:off x="4800600" y="4983480"/>
            <a:ext cx="914400" cy="320040"/>
          </a:xfrm>
          <a:prstGeom prst="line">
            <a:avLst/>
          </a:prstGeom>
          <a:noFill/>
          <a:ln w="20320">
            <a:solidFill>
              <a:srgbClr val="A78BFA">
                <a:alpha val="75000"/>
              </a:srgbClr>
            </a:solidFill>
            <a:prstDash val="solid"/>
          </a:ln>
        </p:spPr>
      </p:sp>
      <p:sp>
        <p:nvSpPr>
          <p:cNvPr id="45" name="Shape 42"/>
          <p:cNvSpPr/>
          <p:nvPr/>
        </p:nvSpPr>
        <p:spPr>
          <a:xfrm>
            <a:off x="5715000" y="5303520"/>
            <a:ext cx="914400" cy="-411480"/>
          </a:xfrm>
          <a:prstGeom prst="line">
            <a:avLst/>
          </a:prstGeom>
          <a:noFill/>
          <a:ln w="10160">
            <a:solidFill>
              <a:srgbClr val="6F6A7B">
                <a:alpha val="42000"/>
              </a:srgbClr>
            </a:solidFill>
            <a:prstDash val="solid"/>
          </a:ln>
        </p:spPr>
      </p:sp>
      <p:sp>
        <p:nvSpPr>
          <p:cNvPr id="46" name="Shape 43"/>
          <p:cNvSpPr/>
          <p:nvPr/>
        </p:nvSpPr>
        <p:spPr>
          <a:xfrm>
            <a:off x="3429000" y="2487168"/>
            <a:ext cx="-1188720" cy="1261872"/>
          </a:xfrm>
          <a:prstGeom prst="line">
            <a:avLst/>
          </a:prstGeom>
          <a:noFill/>
          <a:ln w="10160">
            <a:solidFill>
              <a:srgbClr val="6F6A7B">
                <a:alpha val="42000"/>
              </a:srgbClr>
            </a:solidFill>
            <a:prstDash val="solid"/>
          </a:ln>
        </p:spPr>
      </p:sp>
      <p:sp>
        <p:nvSpPr>
          <p:cNvPr id="47" name="Shape 44"/>
          <p:cNvSpPr/>
          <p:nvPr/>
        </p:nvSpPr>
        <p:spPr>
          <a:xfrm>
            <a:off x="5029200" y="2395728"/>
            <a:ext cx="-384048" cy="1947672"/>
          </a:xfrm>
          <a:prstGeom prst="line">
            <a:avLst/>
          </a:prstGeom>
          <a:noFill/>
          <a:ln w="10160">
            <a:solidFill>
              <a:srgbClr val="6F6A7B">
                <a:alpha val="42000"/>
              </a:srgbClr>
            </a:solidFill>
            <a:prstDash val="solid"/>
          </a:ln>
        </p:spPr>
      </p:sp>
      <p:sp>
        <p:nvSpPr>
          <p:cNvPr id="48" name="Shape 45"/>
          <p:cNvSpPr/>
          <p:nvPr/>
        </p:nvSpPr>
        <p:spPr>
          <a:xfrm>
            <a:off x="6629400" y="2359152"/>
            <a:ext cx="-320040" cy="1801368"/>
          </a:xfrm>
          <a:prstGeom prst="line">
            <a:avLst/>
          </a:prstGeom>
          <a:noFill/>
          <a:ln w="10160">
            <a:solidFill>
              <a:srgbClr val="6F6A7B">
                <a:alpha val="42000"/>
              </a:srgbClr>
            </a:solidFill>
            <a:prstDash val="solid"/>
          </a:ln>
        </p:spPr>
      </p:sp>
      <p:sp>
        <p:nvSpPr>
          <p:cNvPr id="49" name="Shape 46"/>
          <p:cNvSpPr/>
          <p:nvPr/>
        </p:nvSpPr>
        <p:spPr>
          <a:xfrm>
            <a:off x="3794760" y="3886200"/>
            <a:ext cx="1005840" cy="1097280"/>
          </a:xfrm>
          <a:prstGeom prst="line">
            <a:avLst/>
          </a:prstGeom>
          <a:noFill/>
          <a:ln w="20320">
            <a:solidFill>
              <a:srgbClr val="A78BFA">
                <a:alpha val="75000"/>
              </a:srgbClr>
            </a:solidFill>
            <a:prstDash val="solid"/>
          </a:ln>
        </p:spPr>
      </p:sp>
      <p:sp>
        <p:nvSpPr>
          <p:cNvPr id="50" name="Shape 47"/>
          <p:cNvSpPr/>
          <p:nvPr/>
        </p:nvSpPr>
        <p:spPr>
          <a:xfrm>
            <a:off x="1088136" y="2596896"/>
            <a:ext cx="192024" cy="192024"/>
          </a:xfrm>
          <a:prstGeom prst="ellipse">
            <a:avLst/>
          </a:prstGeom>
          <a:solidFill>
            <a:srgbClr val="D5D1DC"/>
          </a:solidFill>
          <a:ln w="3810">
            <a:solidFill>
              <a:srgbClr val="FFFFFF">
                <a:alpha val="25000"/>
              </a:srgbClr>
            </a:solidFill>
            <a:prstDash val="solid"/>
          </a:ln>
        </p:spPr>
      </p:sp>
      <p:sp>
        <p:nvSpPr>
          <p:cNvPr id="51" name="Shape 48"/>
          <p:cNvSpPr/>
          <p:nvPr/>
        </p:nvSpPr>
        <p:spPr>
          <a:xfrm>
            <a:off x="1865376" y="2276856"/>
            <a:ext cx="192024" cy="192024"/>
          </a:xfrm>
          <a:prstGeom prst="ellipse">
            <a:avLst/>
          </a:prstGeom>
          <a:solidFill>
            <a:srgbClr val="D5D1DC"/>
          </a:solidFill>
          <a:ln w="3810">
            <a:solidFill>
              <a:srgbClr val="FFFFFF">
                <a:alpha val="25000"/>
              </a:srgbClr>
            </a:solidFill>
            <a:prstDash val="solid"/>
          </a:ln>
        </p:spPr>
      </p:sp>
      <p:sp>
        <p:nvSpPr>
          <p:cNvPr id="52" name="Shape 49"/>
          <p:cNvSpPr/>
          <p:nvPr/>
        </p:nvSpPr>
        <p:spPr>
          <a:xfrm>
            <a:off x="2459736" y="2916936"/>
            <a:ext cx="256032" cy="256032"/>
          </a:xfrm>
          <a:prstGeom prst="ellipse">
            <a:avLst/>
          </a:prstGeom>
          <a:solidFill>
            <a:srgbClr val="8B5CF6"/>
          </a:solidFill>
          <a:ln w="10160">
            <a:solidFill>
              <a:srgbClr val="FFFFFF"/>
            </a:solidFill>
            <a:prstDash val="solid"/>
          </a:ln>
        </p:spPr>
      </p:sp>
      <p:sp>
        <p:nvSpPr>
          <p:cNvPr id="53" name="Shape 50"/>
          <p:cNvSpPr/>
          <p:nvPr/>
        </p:nvSpPr>
        <p:spPr>
          <a:xfrm>
            <a:off x="3328416" y="2386584"/>
            <a:ext cx="192024" cy="192024"/>
          </a:xfrm>
          <a:prstGeom prst="ellipse">
            <a:avLst/>
          </a:prstGeom>
          <a:solidFill>
            <a:srgbClr val="D5D1DC"/>
          </a:solidFill>
          <a:ln w="3810">
            <a:solidFill>
              <a:srgbClr val="FFFFFF">
                <a:alpha val="25000"/>
              </a:srgbClr>
            </a:solidFill>
            <a:prstDash val="solid"/>
          </a:ln>
        </p:spPr>
      </p:sp>
      <p:sp>
        <p:nvSpPr>
          <p:cNvPr id="54" name="Shape 51"/>
          <p:cNvSpPr/>
          <p:nvPr/>
        </p:nvSpPr>
        <p:spPr>
          <a:xfrm>
            <a:off x="4059936" y="3008376"/>
            <a:ext cx="256032" cy="256032"/>
          </a:xfrm>
          <a:prstGeom prst="ellipse">
            <a:avLst/>
          </a:prstGeom>
          <a:solidFill>
            <a:srgbClr val="8B5CF6"/>
          </a:solidFill>
          <a:ln w="10160">
            <a:solidFill>
              <a:srgbClr val="FFFFFF"/>
            </a:solidFill>
            <a:prstDash val="solid"/>
          </a:ln>
        </p:spPr>
      </p:sp>
      <p:sp>
        <p:nvSpPr>
          <p:cNvPr id="55" name="Shape 52"/>
          <p:cNvSpPr/>
          <p:nvPr/>
        </p:nvSpPr>
        <p:spPr>
          <a:xfrm>
            <a:off x="4928616" y="2295144"/>
            <a:ext cx="192024" cy="192024"/>
          </a:xfrm>
          <a:prstGeom prst="ellipse">
            <a:avLst/>
          </a:prstGeom>
          <a:solidFill>
            <a:srgbClr val="D5D1DC"/>
          </a:solidFill>
          <a:ln w="3810">
            <a:solidFill>
              <a:srgbClr val="FFFFFF">
                <a:alpha val="25000"/>
              </a:srgbClr>
            </a:solidFill>
            <a:prstDash val="solid"/>
          </a:ln>
        </p:spPr>
      </p:sp>
      <p:sp>
        <p:nvSpPr>
          <p:cNvPr id="56" name="Shape 53"/>
          <p:cNvSpPr/>
          <p:nvPr/>
        </p:nvSpPr>
        <p:spPr>
          <a:xfrm>
            <a:off x="5888736" y="2752344"/>
            <a:ext cx="192024" cy="192024"/>
          </a:xfrm>
          <a:prstGeom prst="ellipse">
            <a:avLst/>
          </a:prstGeom>
          <a:solidFill>
            <a:srgbClr val="D5D1DC"/>
          </a:solidFill>
          <a:ln w="3810">
            <a:solidFill>
              <a:srgbClr val="FFFFFF">
                <a:alpha val="25000"/>
              </a:srgbClr>
            </a:solidFill>
            <a:prstDash val="solid"/>
          </a:ln>
        </p:spPr>
      </p:sp>
      <p:sp>
        <p:nvSpPr>
          <p:cNvPr id="57" name="Shape 54"/>
          <p:cNvSpPr/>
          <p:nvPr/>
        </p:nvSpPr>
        <p:spPr>
          <a:xfrm>
            <a:off x="6528816" y="2258568"/>
            <a:ext cx="192024" cy="192024"/>
          </a:xfrm>
          <a:prstGeom prst="ellipse">
            <a:avLst/>
          </a:prstGeom>
          <a:solidFill>
            <a:srgbClr val="D5D1DC"/>
          </a:solidFill>
          <a:ln w="3810">
            <a:solidFill>
              <a:srgbClr val="FFFFFF">
                <a:alpha val="25000"/>
              </a:srgbClr>
            </a:solidFill>
            <a:prstDash val="solid"/>
          </a:ln>
        </p:spPr>
      </p:sp>
      <p:sp>
        <p:nvSpPr>
          <p:cNvPr id="58" name="Shape 55"/>
          <p:cNvSpPr/>
          <p:nvPr/>
        </p:nvSpPr>
        <p:spPr>
          <a:xfrm>
            <a:off x="1316736" y="3877056"/>
            <a:ext cx="192024" cy="192024"/>
          </a:xfrm>
          <a:prstGeom prst="ellipse">
            <a:avLst/>
          </a:prstGeom>
          <a:solidFill>
            <a:srgbClr val="D5D1DC"/>
          </a:solidFill>
          <a:ln w="3810">
            <a:solidFill>
              <a:srgbClr val="FFFFFF">
                <a:alpha val="25000"/>
              </a:srgbClr>
            </a:solidFill>
            <a:prstDash val="solid"/>
          </a:ln>
        </p:spPr>
      </p:sp>
      <p:sp>
        <p:nvSpPr>
          <p:cNvPr id="59" name="Shape 56"/>
          <p:cNvSpPr/>
          <p:nvPr/>
        </p:nvSpPr>
        <p:spPr>
          <a:xfrm>
            <a:off x="2139696" y="3648456"/>
            <a:ext cx="256032" cy="256032"/>
          </a:xfrm>
          <a:prstGeom prst="ellipse">
            <a:avLst/>
          </a:prstGeom>
          <a:solidFill>
            <a:srgbClr val="8B5CF6"/>
          </a:solidFill>
          <a:ln w="10160">
            <a:solidFill>
              <a:srgbClr val="FFFFFF"/>
            </a:solidFill>
            <a:prstDash val="solid"/>
          </a:ln>
        </p:spPr>
      </p:sp>
      <p:sp>
        <p:nvSpPr>
          <p:cNvPr id="60" name="Shape 57"/>
          <p:cNvSpPr/>
          <p:nvPr/>
        </p:nvSpPr>
        <p:spPr>
          <a:xfrm>
            <a:off x="2916936" y="4197096"/>
            <a:ext cx="192024" cy="192024"/>
          </a:xfrm>
          <a:prstGeom prst="ellipse">
            <a:avLst/>
          </a:prstGeom>
          <a:solidFill>
            <a:srgbClr val="D5D1DC"/>
          </a:solidFill>
          <a:ln w="3810">
            <a:solidFill>
              <a:srgbClr val="FFFFFF">
                <a:alpha val="25000"/>
              </a:srgbClr>
            </a:solidFill>
            <a:prstDash val="solid"/>
          </a:ln>
        </p:spPr>
      </p:sp>
      <p:sp>
        <p:nvSpPr>
          <p:cNvPr id="61" name="Shape 58"/>
          <p:cNvSpPr/>
          <p:nvPr/>
        </p:nvSpPr>
        <p:spPr>
          <a:xfrm>
            <a:off x="3694176" y="3785616"/>
            <a:ext cx="256032" cy="256032"/>
          </a:xfrm>
          <a:prstGeom prst="ellipse">
            <a:avLst/>
          </a:prstGeom>
          <a:solidFill>
            <a:srgbClr val="8B5CF6"/>
          </a:solidFill>
          <a:ln w="10160">
            <a:solidFill>
              <a:srgbClr val="FFFFFF"/>
            </a:solidFill>
            <a:prstDash val="solid"/>
          </a:ln>
        </p:spPr>
      </p:sp>
      <p:sp>
        <p:nvSpPr>
          <p:cNvPr id="62" name="Shape 59"/>
          <p:cNvSpPr/>
          <p:nvPr/>
        </p:nvSpPr>
        <p:spPr>
          <a:xfrm>
            <a:off x="4544568" y="4242816"/>
            <a:ext cx="192024" cy="192024"/>
          </a:xfrm>
          <a:prstGeom prst="ellipse">
            <a:avLst/>
          </a:prstGeom>
          <a:solidFill>
            <a:srgbClr val="D5D1DC"/>
          </a:solidFill>
          <a:ln w="3810">
            <a:solidFill>
              <a:srgbClr val="FFFFFF">
                <a:alpha val="25000"/>
              </a:srgbClr>
            </a:solidFill>
            <a:prstDash val="solid"/>
          </a:ln>
        </p:spPr>
      </p:sp>
      <p:sp>
        <p:nvSpPr>
          <p:cNvPr id="63" name="Shape 60"/>
          <p:cNvSpPr/>
          <p:nvPr/>
        </p:nvSpPr>
        <p:spPr>
          <a:xfrm>
            <a:off x="5340096" y="3694176"/>
            <a:ext cx="256032" cy="256032"/>
          </a:xfrm>
          <a:prstGeom prst="ellipse">
            <a:avLst/>
          </a:prstGeom>
          <a:solidFill>
            <a:srgbClr val="8B5CF6"/>
          </a:solidFill>
          <a:ln w="10160">
            <a:solidFill>
              <a:srgbClr val="FFFFFF"/>
            </a:solidFill>
            <a:prstDash val="solid"/>
          </a:ln>
        </p:spPr>
      </p:sp>
      <p:sp>
        <p:nvSpPr>
          <p:cNvPr id="64" name="Shape 61"/>
          <p:cNvSpPr/>
          <p:nvPr/>
        </p:nvSpPr>
        <p:spPr>
          <a:xfrm>
            <a:off x="6208776" y="4059936"/>
            <a:ext cx="192024" cy="192024"/>
          </a:xfrm>
          <a:prstGeom prst="ellipse">
            <a:avLst/>
          </a:prstGeom>
          <a:solidFill>
            <a:srgbClr val="D5D1DC"/>
          </a:solidFill>
          <a:ln w="3810">
            <a:solidFill>
              <a:srgbClr val="FFFFFF">
                <a:alpha val="25000"/>
              </a:srgbClr>
            </a:solidFill>
            <a:prstDash val="solid"/>
          </a:ln>
        </p:spPr>
      </p:sp>
      <p:sp>
        <p:nvSpPr>
          <p:cNvPr id="65" name="Shape 62"/>
          <p:cNvSpPr/>
          <p:nvPr/>
        </p:nvSpPr>
        <p:spPr>
          <a:xfrm>
            <a:off x="1728216" y="5038344"/>
            <a:ext cx="192024" cy="192024"/>
          </a:xfrm>
          <a:prstGeom prst="ellipse">
            <a:avLst/>
          </a:prstGeom>
          <a:solidFill>
            <a:srgbClr val="D5D1DC"/>
          </a:solidFill>
          <a:ln w="3810">
            <a:solidFill>
              <a:srgbClr val="FFFFFF">
                <a:alpha val="25000"/>
              </a:srgbClr>
            </a:solidFill>
            <a:prstDash val="solid"/>
          </a:ln>
        </p:spPr>
      </p:sp>
      <p:sp>
        <p:nvSpPr>
          <p:cNvPr id="66" name="Shape 63"/>
          <p:cNvSpPr/>
          <p:nvPr/>
        </p:nvSpPr>
        <p:spPr>
          <a:xfrm>
            <a:off x="2642616" y="4882896"/>
            <a:ext cx="192024" cy="192024"/>
          </a:xfrm>
          <a:prstGeom prst="ellipse">
            <a:avLst/>
          </a:prstGeom>
          <a:solidFill>
            <a:srgbClr val="D5D1DC"/>
          </a:solidFill>
          <a:ln w="3810">
            <a:solidFill>
              <a:srgbClr val="FFFFFF">
                <a:alpha val="25000"/>
              </a:srgbClr>
            </a:solidFill>
            <a:prstDash val="solid"/>
          </a:ln>
        </p:spPr>
      </p:sp>
      <p:sp>
        <p:nvSpPr>
          <p:cNvPr id="67" name="Shape 64"/>
          <p:cNvSpPr/>
          <p:nvPr/>
        </p:nvSpPr>
        <p:spPr>
          <a:xfrm>
            <a:off x="3739896" y="5221224"/>
            <a:ext cx="256032" cy="256032"/>
          </a:xfrm>
          <a:prstGeom prst="ellipse">
            <a:avLst/>
          </a:prstGeom>
          <a:solidFill>
            <a:srgbClr val="8B5CF6"/>
          </a:solidFill>
          <a:ln w="10160">
            <a:solidFill>
              <a:srgbClr val="FFFFFF"/>
            </a:solidFill>
            <a:prstDash val="solid"/>
          </a:ln>
        </p:spPr>
      </p:sp>
      <p:sp>
        <p:nvSpPr>
          <p:cNvPr id="68" name="Shape 65"/>
          <p:cNvSpPr/>
          <p:nvPr/>
        </p:nvSpPr>
        <p:spPr>
          <a:xfrm>
            <a:off x="4700016" y="4882896"/>
            <a:ext cx="256032" cy="256032"/>
          </a:xfrm>
          <a:prstGeom prst="ellipse">
            <a:avLst/>
          </a:prstGeom>
          <a:solidFill>
            <a:srgbClr val="8B5CF6"/>
          </a:solidFill>
          <a:ln w="10160">
            <a:solidFill>
              <a:srgbClr val="FFFFFF"/>
            </a:solidFill>
            <a:prstDash val="solid"/>
          </a:ln>
        </p:spPr>
      </p:sp>
      <p:sp>
        <p:nvSpPr>
          <p:cNvPr id="69" name="Shape 66"/>
          <p:cNvSpPr/>
          <p:nvPr/>
        </p:nvSpPr>
        <p:spPr>
          <a:xfrm>
            <a:off x="5614416" y="5202936"/>
            <a:ext cx="192024" cy="192024"/>
          </a:xfrm>
          <a:prstGeom prst="ellipse">
            <a:avLst/>
          </a:prstGeom>
          <a:solidFill>
            <a:srgbClr val="D5D1DC"/>
          </a:solidFill>
          <a:ln w="3810">
            <a:solidFill>
              <a:srgbClr val="FFFFFF">
                <a:alpha val="25000"/>
              </a:srgbClr>
            </a:solidFill>
            <a:prstDash val="solid"/>
          </a:ln>
        </p:spPr>
      </p:sp>
      <p:sp>
        <p:nvSpPr>
          <p:cNvPr id="70" name="Shape 67"/>
          <p:cNvSpPr/>
          <p:nvPr/>
        </p:nvSpPr>
        <p:spPr>
          <a:xfrm>
            <a:off x="6528816" y="4791456"/>
            <a:ext cx="192024" cy="192024"/>
          </a:xfrm>
          <a:prstGeom prst="ellipse">
            <a:avLst/>
          </a:prstGeom>
          <a:solidFill>
            <a:srgbClr val="D5D1DC"/>
          </a:solidFill>
          <a:ln w="3810">
            <a:solidFill>
              <a:srgbClr val="FFFFFF">
                <a:alpha val="25000"/>
              </a:srgbClr>
            </a:solidFill>
            <a:prstDash val="solid"/>
          </a:ln>
        </p:spPr>
      </p:sp>
      <p:sp>
        <p:nvSpPr>
          <p:cNvPr id="71" name="Shape 68"/>
          <p:cNvSpPr/>
          <p:nvPr/>
        </p:nvSpPr>
        <p:spPr>
          <a:xfrm>
            <a:off x="1143000" y="5486400"/>
            <a:ext cx="1143000" cy="329184"/>
          </a:xfrm>
          <a:prstGeom prst="roundRect">
            <a:avLst>
              <a:gd name="adj" fmla="val 22222"/>
            </a:avLst>
          </a:prstGeom>
          <a:solidFill>
            <a:srgbClr val="8B5CF6">
              <a:alpha val="20000"/>
            </a:srgbClr>
          </a:solidFill>
          <a:ln w="10160">
            <a:solidFill>
              <a:srgbClr val="8B5CF6">
                <a:alpha val="60000"/>
              </a:srgbClr>
            </a:solidFill>
            <a:prstDash val="solid"/>
          </a:ln>
        </p:spPr>
      </p:sp>
      <p:sp>
        <p:nvSpPr>
          <p:cNvPr id="72" name="Text 69"/>
          <p:cNvSpPr/>
          <p:nvPr/>
        </p:nvSpPr>
        <p:spPr>
          <a:xfrm>
            <a:off x="1252728" y="5527548"/>
            <a:ext cx="92354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双向链接</a:t>
            </a:r>
            <a:endParaRPr lang="en-US" sz="1100" dirty="0"/>
          </a:p>
        </p:txBody>
      </p:sp>
      <p:sp>
        <p:nvSpPr>
          <p:cNvPr id="73" name="Shape 70"/>
          <p:cNvSpPr/>
          <p:nvPr/>
        </p:nvSpPr>
        <p:spPr>
          <a:xfrm>
            <a:off x="2468880" y="5486400"/>
            <a:ext cx="1143000" cy="329184"/>
          </a:xfrm>
          <a:prstGeom prst="roundRect">
            <a:avLst>
              <a:gd name="adj" fmla="val 22222"/>
            </a:avLst>
          </a:prstGeom>
          <a:solidFill>
            <a:srgbClr val="60A5FA">
              <a:alpha val="20000"/>
            </a:srgbClr>
          </a:solidFill>
          <a:ln w="10160">
            <a:solidFill>
              <a:srgbClr val="60A5FA">
                <a:alpha val="60000"/>
              </a:srgbClr>
            </a:solidFill>
            <a:prstDash val="solid"/>
          </a:ln>
        </p:spPr>
      </p:sp>
      <p:sp>
        <p:nvSpPr>
          <p:cNvPr id="74" name="Text 71"/>
          <p:cNvSpPr/>
          <p:nvPr/>
        </p:nvSpPr>
        <p:spPr>
          <a:xfrm>
            <a:off x="2578608" y="5527548"/>
            <a:ext cx="92354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概念拆分</a:t>
            </a:r>
            <a:endParaRPr lang="en-US" sz="1100" dirty="0"/>
          </a:p>
        </p:txBody>
      </p:sp>
      <p:sp>
        <p:nvSpPr>
          <p:cNvPr id="75" name="Shape 72"/>
          <p:cNvSpPr/>
          <p:nvPr/>
        </p:nvSpPr>
        <p:spPr>
          <a:xfrm>
            <a:off x="3794760" y="5486400"/>
            <a:ext cx="1143000" cy="329184"/>
          </a:xfrm>
          <a:prstGeom prst="roundRect">
            <a:avLst>
              <a:gd name="adj" fmla="val 22222"/>
            </a:avLst>
          </a:prstGeom>
          <a:solidFill>
            <a:srgbClr val="FB7185">
              <a:alpha val="20000"/>
            </a:srgbClr>
          </a:solidFill>
          <a:ln w="10160">
            <a:solidFill>
              <a:srgbClr val="FB7185">
                <a:alpha val="60000"/>
              </a:srgbClr>
            </a:solidFill>
            <a:prstDash val="solid"/>
          </a:ln>
        </p:spPr>
      </p:sp>
      <p:sp>
        <p:nvSpPr>
          <p:cNvPr id="76" name="Text 73"/>
          <p:cNvSpPr/>
          <p:nvPr/>
        </p:nvSpPr>
        <p:spPr>
          <a:xfrm>
            <a:off x="3904488" y="5527548"/>
            <a:ext cx="92354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持续维护</a:t>
            </a:r>
            <a:endParaRPr lang="en-US" sz="1100" dirty="0"/>
          </a:p>
        </p:txBody>
      </p:sp>
      <p:sp>
        <p:nvSpPr>
          <p:cNvPr id="77" name="Shape 74"/>
          <p:cNvSpPr/>
          <p:nvPr/>
        </p:nvSpPr>
        <p:spPr>
          <a:xfrm>
            <a:off x="5120640" y="5486400"/>
            <a:ext cx="1143000" cy="329184"/>
          </a:xfrm>
          <a:prstGeom prst="roundRect">
            <a:avLst>
              <a:gd name="adj" fmla="val 22222"/>
            </a:avLst>
          </a:prstGeom>
          <a:solidFill>
            <a:srgbClr val="6F6A7B">
              <a:alpha val="20000"/>
            </a:srgbClr>
          </a:solidFill>
          <a:ln w="10160">
            <a:solidFill>
              <a:srgbClr val="6F6A7B">
                <a:alpha val="60000"/>
              </a:srgbClr>
            </a:solidFill>
            <a:prstDash val="solid"/>
          </a:ln>
        </p:spPr>
      </p:sp>
      <p:sp>
        <p:nvSpPr>
          <p:cNvPr id="78" name="Text 75"/>
          <p:cNvSpPr/>
          <p:nvPr/>
        </p:nvSpPr>
        <p:spPr>
          <a:xfrm>
            <a:off x="5230368" y="5527548"/>
            <a:ext cx="92354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越做越重</a:t>
            </a:r>
            <a:endParaRPr lang="en-US" sz="1100" dirty="0"/>
          </a:p>
        </p:txBody>
      </p:sp>
      <p:sp>
        <p:nvSpPr>
          <p:cNvPr id="79" name="Shape 76"/>
          <p:cNvSpPr/>
          <p:nvPr/>
        </p:nvSpPr>
        <p:spPr>
          <a:xfrm>
            <a:off x="7818120" y="1993392"/>
            <a:ext cx="3657600" cy="4069080"/>
          </a:xfrm>
          <a:prstGeom prst="roundRect">
            <a:avLst>
              <a:gd name="adj" fmla="val 2000"/>
            </a:avLst>
          </a:prstGeom>
          <a:solidFill>
            <a:srgbClr val="FFFFFF"/>
          </a:solidFill>
          <a:ln w="10160">
            <a:solidFill>
              <a:srgbClr val="DCD7E4"/>
            </a:solidFill>
            <a:prstDash val="solid"/>
          </a:ln>
          <a:effectLst>
            <a:outerShdw sx="100000" sy="100000" kx="0" ky="0" algn="bl" rotWithShape="0" blurRad="1.4530764679572068e+160" dist="7.824257904384959e+159" dir="1.0025620904132804e+188">
              <a:srgbClr val="000000">
                <a:alpha val="1.2999999999999996e+194"/>
              </a:srgbClr>
            </a:outerShdw>
          </a:effectLst>
        </p:spPr>
      </p:sp>
      <p:sp>
        <p:nvSpPr>
          <p:cNvPr id="80" name="Shape 77"/>
          <p:cNvSpPr/>
          <p:nvPr/>
        </p:nvSpPr>
        <p:spPr>
          <a:xfrm>
            <a:off x="9098280" y="2423160"/>
            <a:ext cx="914400" cy="914400"/>
          </a:xfrm>
          <a:prstGeom prst="ellipse">
            <a:avLst/>
          </a:prstGeom>
          <a:solidFill>
            <a:srgbClr val="FB7185"/>
          </a:solidFill>
          <a:ln w="6350">
            <a:solidFill>
              <a:srgbClr val="FB7185">
                <a:alpha val="0"/>
              </a:srgbClr>
            </a:solidFill>
            <a:prstDash val="solid"/>
          </a:ln>
          <a:effectLst>
            <a:outerShdw sx="100000" sy="100000" kx="0" ky="0" algn="bl" rotWithShape="0" blurRad="1.8454071143056525e+164" dist="9.936807538568897e+163" dir="6.015372542479682e+192">
              <a:srgbClr val="000000">
                <a:alpha val="1.2999999999999996e+199"/>
              </a:srgbClr>
            </a:outerShdw>
          </a:effectLst>
        </p:spPr>
      </p:sp>
      <p:pic>
        <p:nvPicPr>
          <p:cNvPr id="81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345168" y="2670048"/>
            <a:ext cx="420624" cy="420624"/>
          </a:xfrm>
          <a:prstGeom prst="rect">
            <a:avLst/>
          </a:prstGeom>
        </p:spPr>
      </p:pic>
      <p:sp>
        <p:nvSpPr>
          <p:cNvPr id="82" name="Text 78"/>
          <p:cNvSpPr/>
          <p:nvPr/>
        </p:nvSpPr>
        <p:spPr>
          <a:xfrm>
            <a:off x="8458200" y="3529584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300" b="1" dirty="0">
                <a:solidFill>
                  <a:srgbClr val="0D0C1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最大问题</a:t>
            </a:r>
            <a:endParaRPr lang="en-US" sz="2300" dirty="0"/>
          </a:p>
        </p:txBody>
      </p:sp>
      <p:sp>
        <p:nvSpPr>
          <p:cNvPr id="83" name="Shape 79"/>
          <p:cNvSpPr/>
          <p:nvPr/>
        </p:nvSpPr>
        <p:spPr>
          <a:xfrm>
            <a:off x="8275320" y="4187952"/>
            <a:ext cx="310896" cy="310896"/>
          </a:xfrm>
          <a:prstGeom prst="ellipse">
            <a:avLst/>
          </a:prstGeom>
          <a:solidFill>
            <a:srgbClr val="FB7185"/>
          </a:solidFill>
          <a:ln w="6350">
            <a:solidFill>
              <a:srgbClr val="FB7185">
                <a:alpha val="0"/>
              </a:srgbClr>
            </a:solidFill>
            <a:prstDash val="solid"/>
          </a:ln>
        </p:spPr>
      </p:sp>
      <p:pic>
        <p:nvPicPr>
          <p:cNvPr id="84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9262" y="4271894"/>
            <a:ext cx="143012" cy="143012"/>
          </a:xfrm>
          <a:prstGeom prst="rect">
            <a:avLst/>
          </a:prstGeom>
        </p:spPr>
      </p:pic>
      <p:sp>
        <p:nvSpPr>
          <p:cNvPr id="85" name="Text 80"/>
          <p:cNvSpPr/>
          <p:nvPr/>
        </p:nvSpPr>
        <p:spPr>
          <a:xfrm>
            <a:off x="8714232" y="420624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0D0C1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手动拆概念</a:t>
            </a:r>
            <a:endParaRPr lang="en-US" sz="1450" dirty="0"/>
          </a:p>
        </p:txBody>
      </p:sp>
      <p:sp>
        <p:nvSpPr>
          <p:cNvPr id="86" name="Shape 81"/>
          <p:cNvSpPr/>
          <p:nvPr/>
        </p:nvSpPr>
        <p:spPr>
          <a:xfrm>
            <a:off x="8275320" y="4709160"/>
            <a:ext cx="310896" cy="310896"/>
          </a:xfrm>
          <a:prstGeom prst="ellipse">
            <a:avLst/>
          </a:prstGeom>
          <a:solidFill>
            <a:srgbClr val="FB7185"/>
          </a:solidFill>
          <a:ln w="6350">
            <a:solidFill>
              <a:srgbClr val="FB7185">
                <a:alpha val="0"/>
              </a:srgbClr>
            </a:solidFill>
            <a:prstDash val="solid"/>
          </a:ln>
        </p:spPr>
      </p:sp>
      <p:pic>
        <p:nvPicPr>
          <p:cNvPr id="87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359262" y="4793102"/>
            <a:ext cx="143012" cy="143012"/>
          </a:xfrm>
          <a:prstGeom prst="rect">
            <a:avLst/>
          </a:prstGeom>
        </p:spPr>
      </p:pic>
      <p:sp>
        <p:nvSpPr>
          <p:cNvPr id="88" name="Text 82"/>
          <p:cNvSpPr/>
          <p:nvPr/>
        </p:nvSpPr>
        <p:spPr>
          <a:xfrm>
            <a:off x="8714232" y="4727448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0D0C1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手动加双向链接</a:t>
            </a:r>
            <a:endParaRPr lang="en-US" sz="1450" dirty="0"/>
          </a:p>
        </p:txBody>
      </p:sp>
      <p:sp>
        <p:nvSpPr>
          <p:cNvPr id="89" name="Shape 83"/>
          <p:cNvSpPr/>
          <p:nvPr/>
        </p:nvSpPr>
        <p:spPr>
          <a:xfrm>
            <a:off x="8275320" y="5230368"/>
            <a:ext cx="310896" cy="310896"/>
          </a:xfrm>
          <a:prstGeom prst="ellipse">
            <a:avLst/>
          </a:prstGeom>
          <a:solidFill>
            <a:srgbClr val="FB7185"/>
          </a:solidFill>
          <a:ln w="6350">
            <a:solidFill>
              <a:srgbClr val="FB7185">
                <a:alpha val="0"/>
              </a:srgbClr>
            </a:solidFill>
            <a:prstDash val="solid"/>
          </a:ln>
        </p:spPr>
      </p:sp>
      <p:pic>
        <p:nvPicPr>
          <p:cNvPr id="90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359262" y="5314310"/>
            <a:ext cx="143012" cy="143012"/>
          </a:xfrm>
          <a:prstGeom prst="rect">
            <a:avLst/>
          </a:prstGeom>
        </p:spPr>
      </p:pic>
      <p:sp>
        <p:nvSpPr>
          <p:cNvPr id="91" name="Text 84"/>
          <p:cNvSpPr/>
          <p:nvPr/>
        </p:nvSpPr>
        <p:spPr>
          <a:xfrm>
            <a:off x="8714232" y="5248656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0D0C1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手动维护结构</a:t>
            </a:r>
            <a:endParaRPr lang="en-US" sz="14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D0C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1792" y="347472"/>
            <a:ext cx="3931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80" kern="0" dirty="0">
                <a:solidFill>
                  <a:srgbClr val="C4B5FD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05 · AI 接管整理</a:t>
            </a:r>
            <a:endParaRPr lang="en-US" sz="1050" dirty="0"/>
          </a:p>
        </p:txBody>
      </p:sp>
      <p:sp>
        <p:nvSpPr>
          <p:cNvPr id="4" name="Text 1"/>
          <p:cNvSpPr/>
          <p:nvPr/>
        </p:nvSpPr>
        <p:spPr>
          <a:xfrm>
            <a:off x="10881360" y="310896"/>
            <a:ext cx="65836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D5D1DC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11</a:t>
            </a:r>
            <a:endParaRPr lang="en-US" sz="1050" dirty="0"/>
          </a:p>
        </p:txBody>
      </p:sp>
      <p:sp>
        <p:nvSpPr>
          <p:cNvPr id="5" name="Shape 2"/>
          <p:cNvSpPr/>
          <p:nvPr/>
        </p:nvSpPr>
        <p:spPr>
          <a:xfrm>
            <a:off x="11603736" y="438912"/>
            <a:ext cx="137160" cy="0"/>
          </a:xfrm>
          <a:prstGeom prst="line">
            <a:avLst/>
          </a:prstGeom>
          <a:noFill/>
          <a:ln w="27940">
            <a:solidFill>
              <a:srgbClr val="C4B5FD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21792" y="731520"/>
            <a:ext cx="10789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现在，把重复工作交给 AI</a:t>
            </a:r>
            <a:endParaRPr lang="en-US" sz="3400" dirty="0"/>
          </a:p>
        </p:txBody>
      </p:sp>
      <p:sp>
        <p:nvSpPr>
          <p:cNvPr id="7" name="Text 4"/>
          <p:cNvSpPr/>
          <p:nvPr/>
        </p:nvSpPr>
        <p:spPr>
          <a:xfrm>
            <a:off x="640080" y="1481328"/>
            <a:ext cx="98755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D5D1D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原文统一放在 raw，AI 再整理成 wiki，并自动建立关联</a:t>
            </a:r>
            <a:endParaRPr lang="en-US" sz="1700" dirty="0"/>
          </a:p>
        </p:txBody>
      </p:sp>
      <p:sp>
        <p:nvSpPr>
          <p:cNvPr id="8" name="Shape 5"/>
          <p:cNvSpPr/>
          <p:nvPr/>
        </p:nvSpPr>
        <p:spPr>
          <a:xfrm>
            <a:off x="731520" y="2148840"/>
            <a:ext cx="2880360" cy="3429000"/>
          </a:xfrm>
          <a:prstGeom prst="roundRect">
            <a:avLst>
              <a:gd name="adj" fmla="val 2540"/>
            </a:avLst>
          </a:prstGeom>
          <a:solidFill>
            <a:srgbClr val="1C1925"/>
          </a:solidFill>
          <a:ln w="15240">
            <a:solidFill>
              <a:srgbClr val="60A5FA"/>
            </a:solidFill>
            <a:prstDash val="solid"/>
          </a:ln>
          <a:effectLst>
            <a:outerShdw sx="100000" sy="100000" kx="0" ky="0" algn="bl" rotWithShape="0" blurRad="2.3436670351681785e+168" dist="1.2619745573982499e+168" dir="3.6092235254878095e+197">
              <a:srgbClr val="000000">
                <a:alpha val="1.2999999999999998e+204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1810512" y="2487168"/>
            <a:ext cx="731520" cy="731520"/>
          </a:xfrm>
          <a:prstGeom prst="ellipse">
            <a:avLst/>
          </a:prstGeom>
          <a:solidFill>
            <a:srgbClr val="60A5FA"/>
          </a:solidFill>
          <a:ln w="6350">
            <a:solidFill>
              <a:srgbClr val="60A5FA">
                <a:alpha val="0"/>
              </a:srgbClr>
            </a:solidFill>
            <a:prstDash val="solid"/>
          </a:ln>
          <a:effectLst>
            <a:outerShdw sx="100000" sy="100000" kx="0" ky="0" algn="bl" rotWithShape="0" blurRad="2.9764571346635866e+172" dist="1.6027076878957775e+172" dir="2.1655341152926858e+202">
              <a:srgbClr val="000000">
                <a:alpha val="1.2999999999999998e+209"/>
              </a:srgbClr>
            </a:outerShdw>
          </a:effectLst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008022" y="2684678"/>
            <a:ext cx="336499" cy="336499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024128" y="3401568"/>
            <a:ext cx="2331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raw / 原始资料区</a:t>
            </a:r>
            <a:endParaRPr lang="en-US" sz="2100" dirty="0"/>
          </a:p>
        </p:txBody>
      </p:sp>
      <p:sp>
        <p:nvSpPr>
          <p:cNvPr id="12" name="Text 8"/>
          <p:cNvSpPr/>
          <p:nvPr/>
        </p:nvSpPr>
        <p:spPr>
          <a:xfrm>
            <a:off x="1060704" y="4041648"/>
            <a:ext cx="2240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dirty="0">
                <a:solidFill>
                  <a:srgbClr val="D5D1D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完整保留原文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D5D1D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聊天经验 · 项目文档 · 旧笔记</a:t>
            </a:r>
            <a:endParaRPr lang="en-US" sz="1300" dirty="0"/>
          </a:p>
        </p:txBody>
      </p:sp>
      <p:sp>
        <p:nvSpPr>
          <p:cNvPr id="13" name="Shape 9"/>
          <p:cNvSpPr/>
          <p:nvPr/>
        </p:nvSpPr>
        <p:spPr>
          <a:xfrm>
            <a:off x="3794760" y="3803904"/>
            <a:ext cx="914400" cy="0"/>
          </a:xfrm>
          <a:prstGeom prst="line">
            <a:avLst/>
          </a:prstGeom>
          <a:noFill/>
          <a:ln w="27940">
            <a:solidFill>
              <a:srgbClr val="C4B5FD"/>
            </a:solidFill>
            <a:prstDash val="solid"/>
            <a:headEnd type="none"/>
            <a:tailEnd type="triangle"/>
          </a:ln>
        </p:spPr>
      </p:sp>
      <p:sp>
        <p:nvSpPr>
          <p:cNvPr id="14" name="Shape 10"/>
          <p:cNvSpPr/>
          <p:nvPr/>
        </p:nvSpPr>
        <p:spPr>
          <a:xfrm>
            <a:off x="4709160" y="2468880"/>
            <a:ext cx="2697480" cy="2788920"/>
          </a:xfrm>
          <a:prstGeom prst="roundRect">
            <a:avLst>
              <a:gd name="adj" fmla="val 2712"/>
            </a:avLst>
          </a:prstGeom>
          <a:solidFill>
            <a:srgbClr val="8B5CF6"/>
          </a:solidFill>
          <a:ln w="15240">
            <a:solidFill>
              <a:srgbClr val="A78BFA"/>
            </a:solidFill>
            <a:prstDash val="solid"/>
          </a:ln>
          <a:effectLst>
            <a:outerShdw sx="100000" sy="100000" kx="0" ky="0" algn="bl" rotWithShape="0" blurRad="3.780100561022755e+176" dist="2.0354387636276373e+176" dir="1.2993204691756116e+207">
              <a:srgbClr val="000000">
                <a:alpha val="1.2999999999999997e+214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5669280" y="2770632"/>
            <a:ext cx="768096" cy="768096"/>
          </a:xfrm>
          <a:prstGeom prst="ellipse">
            <a:avLst/>
          </a:prstGeom>
          <a:solidFill>
            <a:srgbClr val="FFFFFF"/>
          </a:solidFill>
          <a:ln w="635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76666" y="2978018"/>
            <a:ext cx="353324" cy="353324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5303520" y="3730752"/>
            <a:ext cx="1508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AI 提炼</a:t>
            </a:r>
            <a:endParaRPr lang="en-US" sz="2400" dirty="0"/>
          </a:p>
        </p:txBody>
      </p:sp>
      <p:sp>
        <p:nvSpPr>
          <p:cNvPr id="18" name="Text 13"/>
          <p:cNvSpPr/>
          <p:nvPr/>
        </p:nvSpPr>
        <p:spPr>
          <a:xfrm>
            <a:off x="5349240" y="4224528"/>
            <a:ext cx="14173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50" dirty="0">
                <a:solidFill>
                  <a:srgbClr val="EDE9FE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抽取重点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dirty="0">
                <a:solidFill>
                  <a:srgbClr val="EDE9FE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拆成知识卡片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dirty="0">
                <a:solidFill>
                  <a:srgbClr val="EDE9FE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寻找相关内容</a:t>
            </a:r>
            <a:endParaRPr lang="en-US" sz="1250" dirty="0"/>
          </a:p>
        </p:txBody>
      </p:sp>
      <p:sp>
        <p:nvSpPr>
          <p:cNvPr id="19" name="Shape 14"/>
          <p:cNvSpPr/>
          <p:nvPr/>
        </p:nvSpPr>
        <p:spPr>
          <a:xfrm>
            <a:off x="7424928" y="3803904"/>
            <a:ext cx="914400" cy="0"/>
          </a:xfrm>
          <a:prstGeom prst="line">
            <a:avLst/>
          </a:prstGeom>
          <a:noFill/>
          <a:ln w="27940">
            <a:solidFill>
              <a:srgbClr val="C4B5FD"/>
            </a:solidFill>
            <a:prstDash val="solid"/>
            <a:headEnd type="none"/>
            <a:tailEnd type="triangle"/>
          </a:ln>
        </p:spPr>
      </p:sp>
      <p:sp>
        <p:nvSpPr>
          <p:cNvPr id="20" name="Shape 15"/>
          <p:cNvSpPr/>
          <p:nvPr/>
        </p:nvSpPr>
        <p:spPr>
          <a:xfrm>
            <a:off x="8339328" y="2148840"/>
            <a:ext cx="3063240" cy="3429000"/>
          </a:xfrm>
          <a:prstGeom prst="roundRect">
            <a:avLst>
              <a:gd name="adj" fmla="val 2388"/>
            </a:avLst>
          </a:prstGeom>
          <a:solidFill>
            <a:srgbClr val="1C1925"/>
          </a:solidFill>
          <a:ln w="15240">
            <a:solidFill>
              <a:srgbClr val="8B5CF6"/>
            </a:solidFill>
            <a:prstDash val="solid"/>
          </a:ln>
          <a:effectLst>
            <a:outerShdw sx="100000" sy="100000" kx="0" ky="0" algn="bl" rotWithShape="0" blurRad="4.800727712498899e+180" dist="2.5850072298070996e+180" dir="7.795922815053669e+211">
              <a:srgbClr val="000000">
                <a:alpha val="1.2999999999999997e+219"/>
              </a:srgbClr>
            </a:outerShdw>
          </a:effectLst>
        </p:spPr>
      </p:sp>
      <p:sp>
        <p:nvSpPr>
          <p:cNvPr id="21" name="Shape 16"/>
          <p:cNvSpPr/>
          <p:nvPr/>
        </p:nvSpPr>
        <p:spPr>
          <a:xfrm>
            <a:off x="9509760" y="2487168"/>
            <a:ext cx="731520" cy="731520"/>
          </a:xfrm>
          <a:prstGeom prst="ellipse">
            <a:avLst/>
          </a:prstGeom>
          <a:solidFill>
            <a:srgbClr val="8B5CF6"/>
          </a:solidFill>
          <a:ln w="6350">
            <a:solidFill>
              <a:srgbClr val="8B5CF6">
                <a:alpha val="0"/>
              </a:srgbClr>
            </a:solidFill>
            <a:prstDash val="solid"/>
          </a:ln>
          <a:effectLst>
            <a:outerShdw sx="100000" sy="100000" kx="0" ky="0" algn="bl" rotWithShape="0" blurRad="6.0969241948736015e+184" dist="3.2829591818550166e+184" dir="4.677553689032201e+216">
              <a:srgbClr val="000000">
                <a:alpha val="1.2999999999999996e+224"/>
              </a:srgbClr>
            </a:outerShdw>
          </a:effectLst>
        </p:spPr>
      </p:sp>
      <p:pic>
        <p:nvPicPr>
          <p:cNvPr id="22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707270" y="2684678"/>
            <a:ext cx="336499" cy="336499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8650224" y="3401568"/>
            <a:ext cx="245059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wiki / 知识卡片区</a:t>
            </a:r>
            <a:endParaRPr lang="en-US" sz="2100" dirty="0"/>
          </a:p>
        </p:txBody>
      </p:sp>
      <p:sp>
        <p:nvSpPr>
          <p:cNvPr id="24" name="Text 18"/>
          <p:cNvSpPr/>
          <p:nvPr/>
        </p:nvSpPr>
        <p:spPr>
          <a:xfrm>
            <a:off x="8705088" y="4041648"/>
            <a:ext cx="2331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dirty="0">
                <a:solidFill>
                  <a:srgbClr val="D5D1D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重点摘要 · 原子知识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D5D1D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互相链接 · 方便搜索调用</a:t>
            </a:r>
            <a:endParaRPr lang="en-US" sz="1300" dirty="0"/>
          </a:p>
        </p:txBody>
      </p:sp>
      <p:sp>
        <p:nvSpPr>
          <p:cNvPr id="25" name="Text 19"/>
          <p:cNvSpPr/>
          <p:nvPr/>
        </p:nvSpPr>
        <p:spPr>
          <a:xfrm>
            <a:off x="2286000" y="5907024"/>
            <a:ext cx="7635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C4B5F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原文不丢，重点更快，关系由 AI 持续维护</a:t>
            </a:r>
            <a:endParaRPr lang="en-US" sz="1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5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1792" y="347472"/>
            <a:ext cx="3931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80" kern="0" dirty="0">
                <a:solidFill>
                  <a:srgbClr val="8B5CF6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05 · LLM WIKI</a:t>
            </a:r>
            <a:endParaRPr lang="en-US" sz="1050" dirty="0"/>
          </a:p>
        </p:txBody>
      </p:sp>
      <p:sp>
        <p:nvSpPr>
          <p:cNvPr id="4" name="Text 1"/>
          <p:cNvSpPr/>
          <p:nvPr/>
        </p:nvSpPr>
        <p:spPr>
          <a:xfrm>
            <a:off x="10881360" y="310896"/>
            <a:ext cx="65836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6F6A7B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12</a:t>
            </a:r>
            <a:endParaRPr lang="en-US" sz="1050" dirty="0"/>
          </a:p>
        </p:txBody>
      </p:sp>
      <p:sp>
        <p:nvSpPr>
          <p:cNvPr id="5" name="Shape 2"/>
          <p:cNvSpPr/>
          <p:nvPr/>
        </p:nvSpPr>
        <p:spPr>
          <a:xfrm>
            <a:off x="11603736" y="438912"/>
            <a:ext cx="137160" cy="0"/>
          </a:xfrm>
          <a:prstGeom prst="line">
            <a:avLst/>
          </a:prstGeom>
          <a:noFill/>
          <a:ln w="27940">
            <a:solidFill>
              <a:srgbClr val="8B5CF6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21792" y="731520"/>
            <a:ext cx="10789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D0C1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人负责判断，AI 负责维护</a:t>
            </a:r>
            <a:endParaRPr lang="en-US" sz="3400" dirty="0"/>
          </a:p>
        </p:txBody>
      </p:sp>
      <p:sp>
        <p:nvSpPr>
          <p:cNvPr id="7" name="Text 4"/>
          <p:cNvSpPr/>
          <p:nvPr/>
        </p:nvSpPr>
        <p:spPr>
          <a:xfrm>
            <a:off x="640080" y="1499616"/>
            <a:ext cx="98755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6F6A7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参考 Karpathy 提出的 LLM Wiki 思路</a:t>
            </a:r>
            <a:endParaRPr lang="en-US" sz="1700" dirty="0"/>
          </a:p>
        </p:txBody>
      </p:sp>
      <p:sp>
        <p:nvSpPr>
          <p:cNvPr id="8" name="Shape 5"/>
          <p:cNvSpPr/>
          <p:nvPr/>
        </p:nvSpPr>
        <p:spPr>
          <a:xfrm>
            <a:off x="822960" y="2267712"/>
            <a:ext cx="2240280" cy="2267712"/>
          </a:xfrm>
          <a:prstGeom prst="roundRect">
            <a:avLst>
              <a:gd name="adj" fmla="val 3265"/>
            </a:avLst>
          </a:prstGeom>
          <a:solidFill>
            <a:srgbClr val="FFFFFF"/>
          </a:solidFill>
          <a:ln w="10160">
            <a:solidFill>
              <a:srgbClr val="DCD7E4"/>
            </a:solidFill>
            <a:prstDash val="solid"/>
          </a:ln>
          <a:effectLst>
            <a:outerShdw sx="100000" sy="100000" kx="0" ky="0" algn="bl" rotWithShape="0" blurRad="7.743093727489474e+188" dist="4.169358160955871e+188" dir="2.806532213419321e+221">
              <a:srgbClr val="000000">
                <a:alpha val="1.2999999999999997e+229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1536192" y="2578608"/>
            <a:ext cx="822960" cy="822960"/>
          </a:xfrm>
          <a:prstGeom prst="ellipse">
            <a:avLst/>
          </a:prstGeom>
          <a:solidFill>
            <a:srgbClr val="0D0C12"/>
          </a:solidFill>
          <a:ln w="6350">
            <a:solidFill>
              <a:srgbClr val="0D0C12">
                <a:alpha val="0"/>
              </a:srgbClr>
            </a:solidFill>
            <a:prstDash val="solid"/>
          </a:ln>
          <a:effectLst>
            <a:outerShdw sx="100000" sy="100000" kx="0" ky="0" algn="bl" rotWithShape="0" blurRad="9.833729033911633e+192" dist="5.295084864413956e+192" dir="1.6839193280515925e+226">
              <a:srgbClr val="000000">
                <a:alpha val="1.2999999999999997e+234"/>
              </a:srgbClr>
            </a:outerShdw>
          </a:effectLst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58391" y="2800807"/>
            <a:ext cx="378562" cy="378562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042416" y="3593592"/>
            <a:ext cx="18013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50" b="1" dirty="0">
                <a:solidFill>
                  <a:srgbClr val="0D0C1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人选择原始资料</a:t>
            </a:r>
            <a:endParaRPr lang="en-US" sz="1750" dirty="0"/>
          </a:p>
        </p:txBody>
      </p:sp>
      <p:sp>
        <p:nvSpPr>
          <p:cNvPr id="12" name="Text 8"/>
          <p:cNvSpPr/>
          <p:nvPr/>
        </p:nvSpPr>
        <p:spPr>
          <a:xfrm>
            <a:off x="1078992" y="4050792"/>
            <a:ext cx="172821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80" dirty="0">
                <a:solidFill>
                  <a:srgbClr val="6F6A7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什么值得进入系统</a:t>
            </a:r>
            <a:endParaRPr lang="en-US" sz="1180" dirty="0"/>
          </a:p>
        </p:txBody>
      </p:sp>
      <p:sp>
        <p:nvSpPr>
          <p:cNvPr id="13" name="Shape 9"/>
          <p:cNvSpPr/>
          <p:nvPr/>
        </p:nvSpPr>
        <p:spPr>
          <a:xfrm>
            <a:off x="3154680" y="3383280"/>
            <a:ext cx="658368" cy="0"/>
          </a:xfrm>
          <a:prstGeom prst="line">
            <a:avLst/>
          </a:prstGeom>
          <a:noFill/>
          <a:ln w="22860">
            <a:solidFill>
              <a:srgbClr val="8B5CF6"/>
            </a:solidFill>
            <a:prstDash val="solid"/>
            <a:headEnd type="none"/>
            <a:tailEnd type="triangle"/>
          </a:ln>
        </p:spPr>
      </p:sp>
      <p:sp>
        <p:nvSpPr>
          <p:cNvPr id="14" name="Shape 10"/>
          <p:cNvSpPr/>
          <p:nvPr/>
        </p:nvSpPr>
        <p:spPr>
          <a:xfrm>
            <a:off x="3584448" y="2267712"/>
            <a:ext cx="2240280" cy="2267712"/>
          </a:xfrm>
          <a:prstGeom prst="roundRect">
            <a:avLst>
              <a:gd name="adj" fmla="val 3265"/>
            </a:avLst>
          </a:prstGeom>
          <a:solidFill>
            <a:srgbClr val="FFFFFF"/>
          </a:solidFill>
          <a:ln w="10160">
            <a:solidFill>
              <a:srgbClr val="DCD7E4"/>
            </a:solidFill>
            <a:prstDash val="solid"/>
          </a:ln>
          <a:effectLst>
            <a:outerShdw sx="100000" sy="100000" kx="0" ky="0" algn="bl" rotWithShape="0" blurRad="1.2488835873067773e+197" dist="6.724757777805724e+196" dir="1.0103515968309554e+231">
              <a:srgbClr val="000000">
                <a:alpha val="1.2999999999999996e+239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4297680" y="2578608"/>
            <a:ext cx="822960" cy="822960"/>
          </a:xfrm>
          <a:prstGeom prst="ellipse">
            <a:avLst/>
          </a:prstGeom>
          <a:solidFill>
            <a:srgbClr val="8B5CF6"/>
          </a:solidFill>
          <a:ln w="6350">
            <a:solidFill>
              <a:srgbClr val="8B5CF6">
                <a:alpha val="0"/>
              </a:srgbClr>
            </a:solidFill>
            <a:prstDash val="solid"/>
          </a:ln>
          <a:effectLst>
            <a:outerShdw sx="100000" sy="100000" kx="0" ky="0" algn="bl" rotWithShape="0" blurRad="1.5860821558796072e+201" dist="8.54044237781327e+200" dir="6.062109580985733e+235">
              <a:srgbClr val="000000">
                <a:alpha val="1.2999999999999996e+244"/>
              </a:srgbClr>
            </a:outerShdw>
          </a:effectLst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519879" y="2800807"/>
            <a:ext cx="378562" cy="378562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3803904" y="3593592"/>
            <a:ext cx="18013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50" b="1" dirty="0">
                <a:solidFill>
                  <a:srgbClr val="0D0C1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AI 持续提炼</a:t>
            </a:r>
            <a:endParaRPr lang="en-US" sz="1750" dirty="0"/>
          </a:p>
        </p:txBody>
      </p:sp>
      <p:sp>
        <p:nvSpPr>
          <p:cNvPr id="18" name="Text 13"/>
          <p:cNvSpPr/>
          <p:nvPr/>
        </p:nvSpPr>
        <p:spPr>
          <a:xfrm>
            <a:off x="3840480" y="4050792"/>
            <a:ext cx="172821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80" dirty="0">
                <a:solidFill>
                  <a:srgbClr val="6F6A7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拆分、摘要、归类</a:t>
            </a:r>
            <a:endParaRPr lang="en-US" sz="1180" dirty="0"/>
          </a:p>
        </p:txBody>
      </p:sp>
      <p:sp>
        <p:nvSpPr>
          <p:cNvPr id="19" name="Shape 14"/>
          <p:cNvSpPr/>
          <p:nvPr/>
        </p:nvSpPr>
        <p:spPr>
          <a:xfrm>
            <a:off x="5916168" y="3383280"/>
            <a:ext cx="658368" cy="0"/>
          </a:xfrm>
          <a:prstGeom prst="line">
            <a:avLst/>
          </a:prstGeom>
          <a:noFill/>
          <a:ln w="22860">
            <a:solidFill>
              <a:srgbClr val="8B5CF6"/>
            </a:solidFill>
            <a:prstDash val="solid"/>
            <a:headEnd type="none"/>
            <a:tailEnd type="triangle"/>
          </a:ln>
        </p:spPr>
      </p:sp>
      <p:sp>
        <p:nvSpPr>
          <p:cNvPr id="20" name="Shape 15"/>
          <p:cNvSpPr/>
          <p:nvPr/>
        </p:nvSpPr>
        <p:spPr>
          <a:xfrm>
            <a:off x="6345936" y="2267712"/>
            <a:ext cx="2240280" cy="2267712"/>
          </a:xfrm>
          <a:prstGeom prst="roundRect">
            <a:avLst>
              <a:gd name="adj" fmla="val 3265"/>
            </a:avLst>
          </a:prstGeom>
          <a:solidFill>
            <a:srgbClr val="FFFFFF"/>
          </a:solidFill>
          <a:ln w="10160">
            <a:solidFill>
              <a:srgbClr val="DCD7E4"/>
            </a:solidFill>
            <a:prstDash val="solid"/>
          </a:ln>
          <a:effectLst>
            <a:outerShdw sx="100000" sy="100000" kx="0" ky="0" algn="bl" rotWithShape="0" blurRad="2.014324337967101e+205" dist="1.0846361819822854e+205" dir="3.63726574859144e+240">
              <a:srgbClr val="000000">
                <a:alpha val="1.2999999999999995e+249"/>
              </a:srgbClr>
            </a:outerShdw>
          </a:effectLst>
        </p:spPr>
      </p:sp>
      <p:sp>
        <p:nvSpPr>
          <p:cNvPr id="21" name="Shape 16"/>
          <p:cNvSpPr/>
          <p:nvPr/>
        </p:nvSpPr>
        <p:spPr>
          <a:xfrm>
            <a:off x="7059168" y="2578608"/>
            <a:ext cx="822960" cy="822960"/>
          </a:xfrm>
          <a:prstGeom prst="ellipse">
            <a:avLst/>
          </a:prstGeom>
          <a:solidFill>
            <a:srgbClr val="60A5FA"/>
          </a:solidFill>
          <a:ln w="6350">
            <a:solidFill>
              <a:srgbClr val="60A5FA">
                <a:alpha val="0"/>
              </a:srgbClr>
            </a:solidFill>
            <a:prstDash val="solid"/>
          </a:ln>
          <a:effectLst>
            <a:outerShdw sx="100000" sy="100000" kx="0" ky="0" algn="bl" rotWithShape="0" blurRad="2.558191909218218e+209" dist="1.3774879511175025e+209" dir="2.182359449154864e+245">
              <a:srgbClr val="000000">
                <a:alpha val="1.2999999999999995e+254"/>
              </a:srgbClr>
            </a:outerShdw>
          </a:effectLst>
        </p:spPr>
      </p:sp>
      <p:pic>
        <p:nvPicPr>
          <p:cNvPr id="22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281367" y="2800807"/>
            <a:ext cx="378562" cy="378562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6565392" y="3593592"/>
            <a:ext cx="18013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50" b="1" dirty="0">
                <a:solidFill>
                  <a:srgbClr val="0D0C1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卡片互相连接</a:t>
            </a:r>
            <a:endParaRPr lang="en-US" sz="1750" dirty="0"/>
          </a:p>
        </p:txBody>
      </p:sp>
      <p:sp>
        <p:nvSpPr>
          <p:cNvPr id="24" name="Text 18"/>
          <p:cNvSpPr/>
          <p:nvPr/>
        </p:nvSpPr>
        <p:spPr>
          <a:xfrm>
            <a:off x="6601968" y="4050792"/>
            <a:ext cx="172821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80" dirty="0">
                <a:solidFill>
                  <a:srgbClr val="6F6A7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形成可搜索知识网</a:t>
            </a:r>
            <a:endParaRPr lang="en-US" sz="1180" dirty="0"/>
          </a:p>
        </p:txBody>
      </p:sp>
      <p:sp>
        <p:nvSpPr>
          <p:cNvPr id="25" name="Shape 19"/>
          <p:cNvSpPr/>
          <p:nvPr/>
        </p:nvSpPr>
        <p:spPr>
          <a:xfrm>
            <a:off x="8677656" y="3383280"/>
            <a:ext cx="658368" cy="0"/>
          </a:xfrm>
          <a:prstGeom prst="line">
            <a:avLst/>
          </a:prstGeom>
          <a:noFill/>
          <a:ln w="22860">
            <a:solidFill>
              <a:srgbClr val="8B5CF6"/>
            </a:solidFill>
            <a:prstDash val="solid"/>
            <a:headEnd type="none"/>
            <a:tailEnd type="triangle"/>
          </a:ln>
        </p:spPr>
      </p:sp>
      <p:sp>
        <p:nvSpPr>
          <p:cNvPr id="26" name="Shape 20"/>
          <p:cNvSpPr/>
          <p:nvPr/>
        </p:nvSpPr>
        <p:spPr>
          <a:xfrm>
            <a:off x="9107424" y="2267712"/>
            <a:ext cx="2240280" cy="2267712"/>
          </a:xfrm>
          <a:prstGeom prst="roundRect">
            <a:avLst>
              <a:gd name="adj" fmla="val 3265"/>
            </a:avLst>
          </a:prstGeom>
          <a:solidFill>
            <a:srgbClr val="FFFFFF"/>
          </a:solidFill>
          <a:ln w="10160">
            <a:solidFill>
              <a:srgbClr val="DCD7E4"/>
            </a:solidFill>
            <a:prstDash val="solid"/>
          </a:ln>
          <a:effectLst>
            <a:outerShdw sx="100000" sy="100000" kx="0" ky="0" algn="bl" rotWithShape="0" blurRad="3.248903724707137e+213" dist="1.7494096979192282e+213" dir="1.3094156694929184e+250">
              <a:srgbClr val="000000">
                <a:alpha val="1.2999999999999995e+259"/>
              </a:srgbClr>
            </a:outerShdw>
          </a:effectLst>
        </p:spPr>
      </p:sp>
      <p:sp>
        <p:nvSpPr>
          <p:cNvPr id="27" name="Shape 21"/>
          <p:cNvSpPr/>
          <p:nvPr/>
        </p:nvSpPr>
        <p:spPr>
          <a:xfrm>
            <a:off x="9820656" y="2578608"/>
            <a:ext cx="822960" cy="822960"/>
          </a:xfrm>
          <a:prstGeom prst="ellipse">
            <a:avLst/>
          </a:prstGeom>
          <a:solidFill>
            <a:srgbClr val="5EEAD4"/>
          </a:solidFill>
          <a:ln w="6350">
            <a:solidFill>
              <a:srgbClr val="5EEAD4">
                <a:alpha val="0"/>
              </a:srgbClr>
            </a:solidFill>
            <a:prstDash val="solid"/>
          </a:ln>
          <a:effectLst>
            <a:outerShdw sx="100000" sy="100000" kx="0" ky="0" algn="bl" rotWithShape="0" blurRad="4.126107730378064e+217" dist="2.22175031635742e+217" dir="7.85649401695751e+254">
              <a:srgbClr val="000000">
                <a:alpha val="1.2999999999999995e+264"/>
              </a:srgbClr>
            </a:outerShdw>
          </a:effectLst>
        </p:spPr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042855" y="2800807"/>
            <a:ext cx="378562" cy="378562"/>
          </a:xfrm>
          <a:prstGeom prst="rect">
            <a:avLst/>
          </a:prstGeom>
        </p:spPr>
      </p:pic>
      <p:sp>
        <p:nvSpPr>
          <p:cNvPr id="29" name="Text 22"/>
          <p:cNvSpPr/>
          <p:nvPr/>
        </p:nvSpPr>
        <p:spPr>
          <a:xfrm>
            <a:off x="9326880" y="3593592"/>
            <a:ext cx="18013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50" b="1" dirty="0">
                <a:solidFill>
                  <a:srgbClr val="0D0C1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回到真实工作</a:t>
            </a:r>
            <a:endParaRPr lang="en-US" sz="1750" dirty="0"/>
          </a:p>
        </p:txBody>
      </p:sp>
      <p:sp>
        <p:nvSpPr>
          <p:cNvPr id="30" name="Text 23"/>
          <p:cNvSpPr/>
          <p:nvPr/>
        </p:nvSpPr>
        <p:spPr>
          <a:xfrm>
            <a:off x="9363456" y="4050792"/>
            <a:ext cx="172821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80" dirty="0">
                <a:solidFill>
                  <a:srgbClr val="6F6A7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写作、产品、决策</a:t>
            </a:r>
            <a:endParaRPr lang="en-US" sz="1180" dirty="0"/>
          </a:p>
        </p:txBody>
      </p:sp>
      <p:sp>
        <p:nvSpPr>
          <p:cNvPr id="31" name="Shape 24"/>
          <p:cNvSpPr/>
          <p:nvPr/>
        </p:nvSpPr>
        <p:spPr>
          <a:xfrm>
            <a:off x="10104120" y="4892040"/>
            <a:ext cx="-8138160" cy="777240"/>
          </a:xfrm>
          <a:prstGeom prst="line">
            <a:avLst/>
          </a:prstGeom>
          <a:noFill/>
          <a:ln w="22860">
            <a:solidFill>
              <a:srgbClr val="C4B5FD">
                <a:alpha val="80000"/>
              </a:srgbClr>
            </a:solidFill>
            <a:prstDash val="solid"/>
            <a:tailEnd type="triangle"/>
          </a:ln>
        </p:spPr>
      </p:sp>
      <p:sp>
        <p:nvSpPr>
          <p:cNvPr id="32" name="Text 25"/>
          <p:cNvSpPr/>
          <p:nvPr/>
        </p:nvSpPr>
        <p:spPr>
          <a:xfrm>
            <a:off x="2240280" y="5715000"/>
            <a:ext cx="78181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50" b="1" dirty="0">
                <a:solidFill>
                  <a:srgbClr val="8B5CF6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不断循环：新资料进入 → AI 整理 → 被调用 → 产生新经验</a:t>
            </a:r>
            <a:endParaRPr lang="en-US" sz="1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D0C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1792" y="347472"/>
            <a:ext cx="3931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80" kern="0" dirty="0">
                <a:solidFill>
                  <a:srgbClr val="C4B5FD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05 · 踩坑</a:t>
            </a:r>
            <a:endParaRPr lang="en-US" sz="1050" dirty="0"/>
          </a:p>
        </p:txBody>
      </p:sp>
      <p:sp>
        <p:nvSpPr>
          <p:cNvPr id="4" name="Text 1"/>
          <p:cNvSpPr/>
          <p:nvPr/>
        </p:nvSpPr>
        <p:spPr>
          <a:xfrm>
            <a:off x="10881360" y="310896"/>
            <a:ext cx="65836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D5D1DC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13</a:t>
            </a:r>
            <a:endParaRPr lang="en-US" sz="1050" dirty="0"/>
          </a:p>
        </p:txBody>
      </p:sp>
      <p:sp>
        <p:nvSpPr>
          <p:cNvPr id="5" name="Shape 2"/>
          <p:cNvSpPr/>
          <p:nvPr/>
        </p:nvSpPr>
        <p:spPr>
          <a:xfrm>
            <a:off x="11603736" y="438912"/>
            <a:ext cx="137160" cy="0"/>
          </a:xfrm>
          <a:prstGeom prst="line">
            <a:avLst/>
          </a:prstGeom>
          <a:noFill/>
          <a:ln w="27940">
            <a:solidFill>
              <a:srgbClr val="C4B5FD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21792" y="731520"/>
            <a:ext cx="10789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3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知识库质量，上限取决于模型</a:t>
            </a:r>
            <a:endParaRPr lang="en-US" sz="3300" dirty="0"/>
          </a:p>
        </p:txBody>
      </p:sp>
      <p:sp>
        <p:nvSpPr>
          <p:cNvPr id="7" name="Text 4"/>
          <p:cNvSpPr/>
          <p:nvPr/>
        </p:nvSpPr>
        <p:spPr>
          <a:xfrm>
            <a:off x="640080" y="1481328"/>
            <a:ext cx="98755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D5D1D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同一批原始资料，不同模型整理出来的结果差别很大</a:t>
            </a:r>
            <a:endParaRPr lang="en-US" sz="1700" dirty="0"/>
          </a:p>
        </p:txBody>
      </p:sp>
      <p:sp>
        <p:nvSpPr>
          <p:cNvPr id="8" name="Shape 5"/>
          <p:cNvSpPr/>
          <p:nvPr/>
        </p:nvSpPr>
        <p:spPr>
          <a:xfrm>
            <a:off x="749808" y="2057400"/>
            <a:ext cx="4983480" cy="3566160"/>
          </a:xfrm>
          <a:prstGeom prst="roundRect">
            <a:avLst>
              <a:gd name="adj" fmla="val 2051"/>
            </a:avLst>
          </a:prstGeom>
          <a:solidFill>
            <a:srgbClr val="1C1925"/>
          </a:solidFill>
          <a:ln w="15240">
            <a:solidFill>
              <a:srgbClr val="FB7185"/>
            </a:solidFill>
            <a:prstDash val="solid"/>
          </a:ln>
          <a:effectLst>
            <a:outerShdw sx="100000" sy="100000" kx="0" ky="0" algn="bl" rotWithShape="0" blurRad="5.240156817580141e+221" dist="2.8216229017739233e+221" dir="4.713896410174506e+259">
              <a:srgbClr val="000000">
                <a:alpha val="1.2999999999999996e+269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1115568" y="2423160"/>
            <a:ext cx="749808" cy="749808"/>
          </a:xfrm>
          <a:prstGeom prst="ellipse">
            <a:avLst/>
          </a:prstGeom>
          <a:solidFill>
            <a:srgbClr val="6F6A7B"/>
          </a:solidFill>
          <a:ln w="6350">
            <a:solidFill>
              <a:srgbClr val="6F6A7B">
                <a:alpha val="0"/>
              </a:srgbClr>
            </a:solidFill>
            <a:prstDash val="solid"/>
          </a:ln>
          <a:effectLst>
            <a:outerShdw sx="100000" sy="100000" kx="0" ky="0" algn="bl" rotWithShape="0" blurRad="6.65499915832678e+225" dist="3.583461085252883e+225" dir="2.8283378461047036e+264">
              <a:srgbClr val="000000">
                <a:alpha val="1.2999999999999995e+274"/>
              </a:srgbClr>
            </a:outerShdw>
          </a:effectLst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18016" y="2625608"/>
            <a:ext cx="344912" cy="344912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2048256" y="2542032"/>
            <a:ext cx="1737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基础模型</a:t>
            </a:r>
            <a:endParaRPr lang="en-US" sz="2400" dirty="0"/>
          </a:p>
        </p:txBody>
      </p:sp>
      <p:sp>
        <p:nvSpPr>
          <p:cNvPr id="12" name="Shape 8"/>
          <p:cNvSpPr/>
          <p:nvPr/>
        </p:nvSpPr>
        <p:spPr>
          <a:xfrm>
            <a:off x="1143000" y="3401568"/>
            <a:ext cx="310896" cy="310896"/>
          </a:xfrm>
          <a:prstGeom prst="ellipse">
            <a:avLst/>
          </a:prstGeom>
          <a:solidFill>
            <a:srgbClr val="FB7185"/>
          </a:solidFill>
          <a:ln w="6350">
            <a:solidFill>
              <a:srgbClr val="FB7185">
                <a:alpha val="0"/>
              </a:srgbClr>
            </a:solidFill>
            <a:prstDash val="solid"/>
          </a:ln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26942" y="3485510"/>
            <a:ext cx="143012" cy="143012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581912" y="3419856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摘要空泛</a:t>
            </a:r>
            <a:endParaRPr lang="en-US" sz="1450" dirty="0"/>
          </a:p>
        </p:txBody>
      </p:sp>
      <p:sp>
        <p:nvSpPr>
          <p:cNvPr id="15" name="Shape 10"/>
          <p:cNvSpPr/>
          <p:nvPr/>
        </p:nvSpPr>
        <p:spPr>
          <a:xfrm>
            <a:off x="1143000" y="3941064"/>
            <a:ext cx="310896" cy="310896"/>
          </a:xfrm>
          <a:prstGeom prst="ellipse">
            <a:avLst/>
          </a:prstGeom>
          <a:solidFill>
            <a:srgbClr val="FB7185"/>
          </a:solidFill>
          <a:ln w="6350">
            <a:solidFill>
              <a:srgbClr val="FB7185">
                <a:alpha val="0"/>
              </a:srgbClr>
            </a:solidFill>
            <a:prstDash val="solid"/>
          </a:ln>
        </p:spPr>
      </p:sp>
      <p:pic>
        <p:nvPicPr>
          <p:cNvPr id="1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26942" y="4025006"/>
            <a:ext cx="143012" cy="143012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1581912" y="3959352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分类混乱</a:t>
            </a:r>
            <a:endParaRPr lang="en-US" sz="1450" dirty="0"/>
          </a:p>
        </p:txBody>
      </p:sp>
      <p:sp>
        <p:nvSpPr>
          <p:cNvPr id="18" name="Shape 12"/>
          <p:cNvSpPr/>
          <p:nvPr/>
        </p:nvSpPr>
        <p:spPr>
          <a:xfrm>
            <a:off x="1143000" y="4480560"/>
            <a:ext cx="310896" cy="310896"/>
          </a:xfrm>
          <a:prstGeom prst="ellipse">
            <a:avLst/>
          </a:prstGeom>
          <a:solidFill>
            <a:srgbClr val="FB7185"/>
          </a:solidFill>
          <a:ln w="6350">
            <a:solidFill>
              <a:srgbClr val="FB7185">
                <a:alpha val="0"/>
              </a:srgbClr>
            </a:solidFill>
            <a:prstDash val="solid"/>
          </a:ln>
        </p:spPr>
      </p:sp>
      <p:pic>
        <p:nvPicPr>
          <p:cNvPr id="19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226942" y="4564502"/>
            <a:ext cx="143012" cy="143012"/>
          </a:xfrm>
          <a:prstGeom prst="rect">
            <a:avLst/>
          </a:prstGeom>
        </p:spPr>
      </p:pic>
      <p:sp>
        <p:nvSpPr>
          <p:cNvPr id="20" name="Text 13"/>
          <p:cNvSpPr/>
          <p:nvPr/>
        </p:nvSpPr>
        <p:spPr>
          <a:xfrm>
            <a:off x="1581912" y="4498848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链接弱、重复多</a:t>
            </a:r>
            <a:endParaRPr lang="en-US" sz="1450" dirty="0"/>
          </a:p>
        </p:txBody>
      </p:sp>
      <p:sp>
        <p:nvSpPr>
          <p:cNvPr id="21" name="Text 14"/>
          <p:cNvSpPr/>
          <p:nvPr/>
        </p:nvSpPr>
        <p:spPr>
          <a:xfrm>
            <a:off x="1115568" y="5102352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FB718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看起来“整理了”，实际上很难用</a:t>
            </a:r>
            <a:endParaRPr lang="en-US" sz="1550" dirty="0"/>
          </a:p>
        </p:txBody>
      </p:sp>
      <p:sp>
        <p:nvSpPr>
          <p:cNvPr id="22" name="Shape 15"/>
          <p:cNvSpPr/>
          <p:nvPr/>
        </p:nvSpPr>
        <p:spPr>
          <a:xfrm>
            <a:off x="5925312" y="3822192"/>
            <a:ext cx="530352" cy="0"/>
          </a:xfrm>
          <a:prstGeom prst="line">
            <a:avLst/>
          </a:prstGeom>
          <a:noFill/>
          <a:ln w="29210">
            <a:solidFill>
              <a:srgbClr val="C4B5FD"/>
            </a:solidFill>
            <a:prstDash val="solid"/>
            <a:headEnd type="none"/>
            <a:tailEnd type="triangle"/>
          </a:ln>
        </p:spPr>
      </p:sp>
      <p:sp>
        <p:nvSpPr>
          <p:cNvPr id="23" name="Shape 16"/>
          <p:cNvSpPr/>
          <p:nvPr/>
        </p:nvSpPr>
        <p:spPr>
          <a:xfrm>
            <a:off x="6492240" y="2057400"/>
            <a:ext cx="4983480" cy="3566160"/>
          </a:xfrm>
          <a:prstGeom prst="roundRect">
            <a:avLst>
              <a:gd name="adj" fmla="val 2051"/>
            </a:avLst>
          </a:prstGeom>
          <a:solidFill>
            <a:srgbClr val="8B5CF6"/>
          </a:solidFill>
          <a:ln w="15240">
            <a:solidFill>
              <a:srgbClr val="A78BFA"/>
            </a:solidFill>
            <a:prstDash val="solid"/>
          </a:ln>
          <a:effectLst>
            <a:outerShdw sx="100000" sy="100000" kx="0" ky="0" algn="bl" rotWithShape="0" blurRad="8.45184893107501e+229" dist="4.5509955782711614e+229" dir="1.6970027076628222e+269">
              <a:srgbClr val="000000">
                <a:alpha val="1.2999999999999996e+279"/>
              </a:srgbClr>
            </a:outerShdw>
          </a:effectLst>
        </p:spPr>
      </p:sp>
      <p:sp>
        <p:nvSpPr>
          <p:cNvPr id="24" name="Shape 17"/>
          <p:cNvSpPr/>
          <p:nvPr/>
        </p:nvSpPr>
        <p:spPr>
          <a:xfrm>
            <a:off x="6858000" y="2423160"/>
            <a:ext cx="749808" cy="749808"/>
          </a:xfrm>
          <a:prstGeom prst="ellipse">
            <a:avLst/>
          </a:prstGeom>
          <a:solidFill>
            <a:srgbClr val="FFFFFF"/>
          </a:solidFill>
          <a:ln w="635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25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060448" y="2625608"/>
            <a:ext cx="344912" cy="344912"/>
          </a:xfrm>
          <a:prstGeom prst="rect">
            <a:avLst/>
          </a:prstGeom>
        </p:spPr>
      </p:pic>
      <p:sp>
        <p:nvSpPr>
          <p:cNvPr id="26" name="Text 18"/>
          <p:cNvSpPr/>
          <p:nvPr/>
        </p:nvSpPr>
        <p:spPr>
          <a:xfrm>
            <a:off x="7790688" y="2542032"/>
            <a:ext cx="2560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GPT-5.6 重新整理</a:t>
            </a:r>
            <a:endParaRPr lang="en-US" sz="2400" dirty="0"/>
          </a:p>
        </p:txBody>
      </p:sp>
      <p:sp>
        <p:nvSpPr>
          <p:cNvPr id="27" name="Shape 19"/>
          <p:cNvSpPr/>
          <p:nvPr/>
        </p:nvSpPr>
        <p:spPr>
          <a:xfrm>
            <a:off x="6903720" y="3401568"/>
            <a:ext cx="310896" cy="310896"/>
          </a:xfrm>
          <a:prstGeom prst="ellipse">
            <a:avLst/>
          </a:prstGeom>
          <a:solidFill>
            <a:srgbClr val="34D399"/>
          </a:solidFill>
          <a:ln w="6350">
            <a:solidFill>
              <a:srgbClr val="34D399">
                <a:alpha val="0"/>
              </a:srgbClr>
            </a:solidFill>
            <a:prstDash val="solid"/>
          </a:ln>
        </p:spPr>
      </p:sp>
      <p:pic>
        <p:nvPicPr>
          <p:cNvPr id="28" name="Image 6" descr="preencoded.png">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987662" y="3485510"/>
            <a:ext cx="143012" cy="143012"/>
          </a:xfrm>
          <a:prstGeom prst="rect">
            <a:avLst/>
          </a:prstGeom>
        </p:spPr>
      </p:pic>
      <p:sp>
        <p:nvSpPr>
          <p:cNvPr id="29" name="Text 20"/>
          <p:cNvSpPr/>
          <p:nvPr/>
        </p:nvSpPr>
        <p:spPr>
          <a:xfrm>
            <a:off x="7342632" y="3419856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重点更准确</a:t>
            </a:r>
            <a:endParaRPr lang="en-US" sz="1450" dirty="0"/>
          </a:p>
        </p:txBody>
      </p:sp>
      <p:sp>
        <p:nvSpPr>
          <p:cNvPr id="30" name="Shape 21"/>
          <p:cNvSpPr/>
          <p:nvPr/>
        </p:nvSpPr>
        <p:spPr>
          <a:xfrm>
            <a:off x="6903720" y="3941064"/>
            <a:ext cx="310896" cy="310896"/>
          </a:xfrm>
          <a:prstGeom prst="ellipse">
            <a:avLst/>
          </a:prstGeom>
          <a:solidFill>
            <a:srgbClr val="34D399"/>
          </a:solidFill>
          <a:ln w="6350">
            <a:solidFill>
              <a:srgbClr val="34D399">
                <a:alpha val="0"/>
              </a:srgbClr>
            </a:solidFill>
            <a:prstDash val="solid"/>
          </a:ln>
        </p:spPr>
      </p:sp>
      <p:pic>
        <p:nvPicPr>
          <p:cNvPr id="31" name="Image 7" descr="preencoded.png">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987662" y="4025006"/>
            <a:ext cx="143012" cy="143012"/>
          </a:xfrm>
          <a:prstGeom prst="rect">
            <a:avLst/>
          </a:prstGeom>
        </p:spPr>
      </p:pic>
      <p:sp>
        <p:nvSpPr>
          <p:cNvPr id="32" name="Text 22"/>
          <p:cNvSpPr/>
          <p:nvPr/>
        </p:nvSpPr>
        <p:spPr>
          <a:xfrm>
            <a:off x="7342632" y="3959352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结构更稳定</a:t>
            </a:r>
            <a:endParaRPr lang="en-US" sz="1450" dirty="0"/>
          </a:p>
        </p:txBody>
      </p:sp>
      <p:sp>
        <p:nvSpPr>
          <p:cNvPr id="33" name="Shape 23"/>
          <p:cNvSpPr/>
          <p:nvPr/>
        </p:nvSpPr>
        <p:spPr>
          <a:xfrm>
            <a:off x="6903720" y="4480560"/>
            <a:ext cx="310896" cy="310896"/>
          </a:xfrm>
          <a:prstGeom prst="ellipse">
            <a:avLst/>
          </a:prstGeom>
          <a:solidFill>
            <a:srgbClr val="34D399"/>
          </a:solidFill>
          <a:ln w="6350">
            <a:solidFill>
              <a:srgbClr val="34D399">
                <a:alpha val="0"/>
              </a:srgbClr>
            </a:solidFill>
            <a:prstDash val="solid"/>
          </a:ln>
        </p:spPr>
      </p:sp>
      <p:pic>
        <p:nvPicPr>
          <p:cNvPr id="34" name="Image 8" descr="preencoded.png">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6987662" y="4564502"/>
            <a:ext cx="143012" cy="143012"/>
          </a:xfrm>
          <a:prstGeom prst="rect">
            <a:avLst/>
          </a:prstGeom>
        </p:spPr>
      </p:pic>
      <p:sp>
        <p:nvSpPr>
          <p:cNvPr id="35" name="Text 24"/>
          <p:cNvSpPr/>
          <p:nvPr/>
        </p:nvSpPr>
        <p:spPr>
          <a:xfrm>
            <a:off x="7342632" y="4498848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关联更有价值</a:t>
            </a:r>
            <a:endParaRPr lang="en-US" sz="1450" dirty="0"/>
          </a:p>
        </p:txBody>
      </p:sp>
      <p:sp>
        <p:nvSpPr>
          <p:cNvPr id="36" name="Text 25"/>
          <p:cNvSpPr/>
          <p:nvPr/>
        </p:nvSpPr>
        <p:spPr>
          <a:xfrm>
            <a:off x="6903720" y="5102352"/>
            <a:ext cx="3977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EDE9FE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质量提升后，知识库才真正进入工作流</a:t>
            </a:r>
            <a:endParaRPr lang="en-US" sz="15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5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1792" y="347472"/>
            <a:ext cx="3931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80" kern="0" dirty="0">
                <a:solidFill>
                  <a:srgbClr val="8B5CF6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06 · 日常工作流</a:t>
            </a:r>
            <a:endParaRPr lang="en-US" sz="1050" dirty="0"/>
          </a:p>
        </p:txBody>
      </p:sp>
      <p:sp>
        <p:nvSpPr>
          <p:cNvPr id="4" name="Text 1"/>
          <p:cNvSpPr/>
          <p:nvPr/>
        </p:nvSpPr>
        <p:spPr>
          <a:xfrm>
            <a:off x="10881360" y="310896"/>
            <a:ext cx="65836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6F6A7B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14</a:t>
            </a:r>
            <a:endParaRPr lang="en-US" sz="1050" dirty="0"/>
          </a:p>
        </p:txBody>
      </p:sp>
      <p:sp>
        <p:nvSpPr>
          <p:cNvPr id="5" name="Shape 2"/>
          <p:cNvSpPr/>
          <p:nvPr/>
        </p:nvSpPr>
        <p:spPr>
          <a:xfrm>
            <a:off x="11603736" y="438912"/>
            <a:ext cx="137160" cy="0"/>
          </a:xfrm>
          <a:prstGeom prst="line">
            <a:avLst/>
          </a:prstGeom>
          <a:noFill/>
          <a:ln w="27940">
            <a:solidFill>
              <a:srgbClr val="8B5CF6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21792" y="731520"/>
            <a:ext cx="10789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500" b="1" dirty="0">
                <a:solidFill>
                  <a:srgbClr val="0D0C1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结构搭好后，日常只有三步</a:t>
            </a:r>
            <a:endParaRPr lang="en-US" sz="3500" dirty="0"/>
          </a:p>
        </p:txBody>
      </p:sp>
      <p:sp>
        <p:nvSpPr>
          <p:cNvPr id="7" name="Text 4"/>
          <p:cNvSpPr/>
          <p:nvPr/>
        </p:nvSpPr>
        <p:spPr>
          <a:xfrm>
            <a:off x="640080" y="1499616"/>
            <a:ext cx="98755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6F6A7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存进去 → 整理好 → 真正用出来</a:t>
            </a:r>
            <a:endParaRPr lang="en-US" sz="1700" dirty="0"/>
          </a:p>
        </p:txBody>
      </p:sp>
      <p:sp>
        <p:nvSpPr>
          <p:cNvPr id="8" name="Shape 5"/>
          <p:cNvSpPr/>
          <p:nvPr/>
        </p:nvSpPr>
        <p:spPr>
          <a:xfrm>
            <a:off x="822960" y="2240280"/>
            <a:ext cx="2788920" cy="3063240"/>
          </a:xfrm>
          <a:prstGeom prst="roundRect">
            <a:avLst>
              <a:gd name="adj" fmla="val 2623"/>
            </a:avLst>
          </a:prstGeom>
          <a:solidFill>
            <a:srgbClr val="FFFFFF"/>
          </a:solidFill>
          <a:ln w="10160">
            <a:solidFill>
              <a:srgbClr val="DCD7E4"/>
            </a:solidFill>
            <a:prstDash val="solid"/>
          </a:ln>
          <a:effectLst>
            <a:outerShdw sx="100000" sy="100000" kx="0" ky="0" algn="bl" rotWithShape="0" blurRad="1.0733848142465262e+234" dist="5.779764384404375e+233" dir="1.0182016245976934e+274">
              <a:srgbClr val="000000">
                <a:alpha val="1.2999999999999996e+284"/>
              </a:srgbClr>
            </a:outerShdw>
          </a:effectLst>
        </p:spPr>
      </p:sp>
      <p:sp>
        <p:nvSpPr>
          <p:cNvPr id="9" name="Text 6"/>
          <p:cNvSpPr/>
          <p:nvPr/>
        </p:nvSpPr>
        <p:spPr>
          <a:xfrm>
            <a:off x="1005840" y="2450592"/>
            <a:ext cx="685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60A5FA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01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1764792" y="2606040"/>
            <a:ext cx="896112" cy="896112"/>
          </a:xfrm>
          <a:prstGeom prst="ellipse">
            <a:avLst/>
          </a:prstGeom>
          <a:solidFill>
            <a:srgbClr val="60A5FA"/>
          </a:solidFill>
          <a:ln w="6350">
            <a:solidFill>
              <a:srgbClr val="60A5FA">
                <a:alpha val="0"/>
              </a:srgbClr>
            </a:solidFill>
            <a:prstDash val="solid"/>
          </a:ln>
          <a:effectLst>
            <a:outerShdw sx="100000" sy="100000" kx="0" ky="0" algn="bl" rotWithShape="0" blurRad="1.3631987140930882e+238" dist="7.340300768193556e+237" dir="6.10920974758616e+278">
              <a:srgbClr val="000000">
                <a:alpha val="1.2999999999999996e+289"/>
              </a:srgbClr>
            </a:outerShdw>
          </a:effectLst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006742" y="2847990"/>
            <a:ext cx="412212" cy="412212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143000" y="3675888"/>
            <a:ext cx="2148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0D0C1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存</a:t>
            </a:r>
            <a:endParaRPr lang="en-US" sz="3400" dirty="0"/>
          </a:p>
        </p:txBody>
      </p:sp>
      <p:sp>
        <p:nvSpPr>
          <p:cNvPr id="13" name="Text 9"/>
          <p:cNvSpPr/>
          <p:nvPr/>
        </p:nvSpPr>
        <p:spPr>
          <a:xfrm>
            <a:off x="1170432" y="4416552"/>
            <a:ext cx="209397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30" dirty="0">
                <a:solidFill>
                  <a:srgbClr val="6F6A7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把值得保留的内容放进 raw</a:t>
            </a:r>
            <a:endParaRPr lang="en-US" sz="1330" dirty="0"/>
          </a:p>
        </p:txBody>
      </p:sp>
      <p:sp>
        <p:nvSpPr>
          <p:cNvPr id="14" name="Shape 10"/>
          <p:cNvSpPr/>
          <p:nvPr/>
        </p:nvSpPr>
        <p:spPr>
          <a:xfrm>
            <a:off x="3730752" y="3703320"/>
            <a:ext cx="658368" cy="0"/>
          </a:xfrm>
          <a:prstGeom prst="line">
            <a:avLst/>
          </a:prstGeom>
          <a:noFill/>
          <a:ln w="27940">
            <a:solidFill>
              <a:srgbClr val="8B5CF6"/>
            </a:solidFill>
            <a:prstDash val="solid"/>
            <a:headEnd type="none"/>
            <a:tailEnd type="triangle"/>
          </a:ln>
        </p:spPr>
      </p:sp>
      <p:sp>
        <p:nvSpPr>
          <p:cNvPr id="15" name="Shape 11"/>
          <p:cNvSpPr/>
          <p:nvPr/>
        </p:nvSpPr>
        <p:spPr>
          <a:xfrm>
            <a:off x="4069080" y="2240280"/>
            <a:ext cx="2788920" cy="3063240"/>
          </a:xfrm>
          <a:prstGeom prst="roundRect">
            <a:avLst>
              <a:gd name="adj" fmla="val 2623"/>
            </a:avLst>
          </a:prstGeom>
          <a:solidFill>
            <a:srgbClr val="FFFFFF"/>
          </a:solidFill>
          <a:ln w="10160">
            <a:solidFill>
              <a:srgbClr val="DCD7E4"/>
            </a:solidFill>
            <a:prstDash val="solid"/>
          </a:ln>
          <a:effectLst>
            <a:outerShdw sx="100000" sy="100000" kx="0" ky="0" algn="bl" rotWithShape="0" blurRad="1.731262366898222e+242" dist="9.322181975605816e+241" dir="3.6655258485516963e+283">
              <a:srgbClr val="000000">
                <a:alpha val="1.2999999999999995e+294"/>
              </a:srgbClr>
            </a:outerShdw>
          </a:effectLst>
        </p:spPr>
      </p:sp>
      <p:sp>
        <p:nvSpPr>
          <p:cNvPr id="16" name="Text 12"/>
          <p:cNvSpPr/>
          <p:nvPr/>
        </p:nvSpPr>
        <p:spPr>
          <a:xfrm>
            <a:off x="4251960" y="2450592"/>
            <a:ext cx="685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8B5CF6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02</a:t>
            </a:r>
            <a:endParaRPr lang="en-US" sz="1400" dirty="0"/>
          </a:p>
        </p:txBody>
      </p:sp>
      <p:sp>
        <p:nvSpPr>
          <p:cNvPr id="17" name="Shape 13"/>
          <p:cNvSpPr/>
          <p:nvPr/>
        </p:nvSpPr>
        <p:spPr>
          <a:xfrm>
            <a:off x="5010912" y="2606040"/>
            <a:ext cx="896112" cy="896112"/>
          </a:xfrm>
          <a:prstGeom prst="ellipse">
            <a:avLst/>
          </a:prstGeom>
          <a:solidFill>
            <a:srgbClr val="8B5CF6"/>
          </a:solidFill>
          <a:ln w="6350">
            <a:solidFill>
              <a:srgbClr val="8B5CF6">
                <a:alpha val="0"/>
              </a:srgbClr>
            </a:solidFill>
            <a:prstDash val="solid"/>
          </a:ln>
          <a:effectLst>
            <a:outerShdw sx="100000" sy="100000" kx="0" ky="0" algn="bl" rotWithShape="0" blurRad="2.198703205960742e+246" dist="1.1839171109019387e+246" dir="2.1993155091310177e+288">
              <a:srgbClr val="000000">
                <a:alpha val="1.2999999999999994e+299"/>
              </a:srgbClr>
            </a:outerShdw>
          </a:effectLst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52862" y="2847990"/>
            <a:ext cx="412212" cy="412212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4389120" y="3675888"/>
            <a:ext cx="2148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0D0C1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整</a:t>
            </a:r>
            <a:endParaRPr lang="en-US" sz="3400" dirty="0"/>
          </a:p>
        </p:txBody>
      </p:sp>
      <p:sp>
        <p:nvSpPr>
          <p:cNvPr id="20" name="Text 15"/>
          <p:cNvSpPr/>
          <p:nvPr/>
        </p:nvSpPr>
        <p:spPr>
          <a:xfrm>
            <a:off x="4416552" y="4416552"/>
            <a:ext cx="209397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30" dirty="0">
                <a:solidFill>
                  <a:srgbClr val="6F6A7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让 AI 每天提炼与连接</a:t>
            </a:r>
            <a:endParaRPr lang="en-US" sz="1330" dirty="0"/>
          </a:p>
        </p:txBody>
      </p:sp>
      <p:sp>
        <p:nvSpPr>
          <p:cNvPr id="21" name="Shape 16"/>
          <p:cNvSpPr/>
          <p:nvPr/>
        </p:nvSpPr>
        <p:spPr>
          <a:xfrm>
            <a:off x="6976872" y="3703320"/>
            <a:ext cx="658368" cy="0"/>
          </a:xfrm>
          <a:prstGeom prst="line">
            <a:avLst/>
          </a:prstGeom>
          <a:noFill/>
          <a:ln w="27940">
            <a:solidFill>
              <a:srgbClr val="8B5CF6"/>
            </a:solidFill>
            <a:prstDash val="solid"/>
            <a:headEnd type="none"/>
            <a:tailEnd type="triangle"/>
          </a:ln>
        </p:spPr>
      </p:sp>
      <p:sp>
        <p:nvSpPr>
          <p:cNvPr id="22" name="Shape 17"/>
          <p:cNvSpPr/>
          <p:nvPr/>
        </p:nvSpPr>
        <p:spPr>
          <a:xfrm>
            <a:off x="7315200" y="2240280"/>
            <a:ext cx="2788920" cy="3063240"/>
          </a:xfrm>
          <a:prstGeom prst="roundRect">
            <a:avLst>
              <a:gd name="adj" fmla="val 2623"/>
            </a:avLst>
          </a:prstGeom>
          <a:solidFill>
            <a:srgbClr val="FFFFFF"/>
          </a:solidFill>
          <a:ln w="10160">
            <a:solidFill>
              <a:srgbClr val="DCD7E4"/>
            </a:solidFill>
            <a:prstDash val="solid"/>
          </a:ln>
          <a:effectLst>
            <a:outerShdw sx="100000" sy="100000" kx="0" ky="0" algn="bl" rotWithShape="0" blurRad="2.7923530715701422e+250" dist="1.503574730845462e+250" dir="1.3195893054786106e+293">
              <a:srgbClr val="000000">
                <a:alpha val="1.2999999999999995e+304"/>
              </a:srgbClr>
            </a:outerShdw>
          </a:effectLst>
        </p:spPr>
      </p:sp>
      <p:sp>
        <p:nvSpPr>
          <p:cNvPr id="23" name="Text 18"/>
          <p:cNvSpPr/>
          <p:nvPr/>
        </p:nvSpPr>
        <p:spPr>
          <a:xfrm>
            <a:off x="7498080" y="2450592"/>
            <a:ext cx="685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5EEAD4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03</a:t>
            </a:r>
            <a:endParaRPr lang="en-US" sz="1400" dirty="0"/>
          </a:p>
        </p:txBody>
      </p:sp>
      <p:sp>
        <p:nvSpPr>
          <p:cNvPr id="24" name="Shape 19"/>
          <p:cNvSpPr/>
          <p:nvPr/>
        </p:nvSpPr>
        <p:spPr>
          <a:xfrm>
            <a:off x="8257032" y="2606040"/>
            <a:ext cx="896112" cy="896112"/>
          </a:xfrm>
          <a:prstGeom prst="ellipse">
            <a:avLst/>
          </a:prstGeom>
          <a:solidFill>
            <a:srgbClr val="5EEAD4"/>
          </a:solidFill>
          <a:ln w="6350">
            <a:solidFill>
              <a:srgbClr val="5EEAD4">
                <a:alpha val="0"/>
              </a:srgbClr>
            </a:solidFill>
            <a:prstDash val="solid"/>
          </a:ln>
          <a:effectLst>
            <a:outerShdw sx="100000" sy="100000" kx="0" ky="0" algn="bl" rotWithShape="0" blurRad="3.5462884008940804e+254" dist="1.909539908173737e+254" dir="7.917535832871664e+297">
              <a:srgbClr val="000000">
                <a:alpha val="Infinity"/>
              </a:srgbClr>
            </a:outerShdw>
          </a:effectLst>
        </p:spPr>
      </p:sp>
      <p:pic>
        <p:nvPicPr>
          <p:cNvPr id="25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498982" y="2847990"/>
            <a:ext cx="412212" cy="412212"/>
          </a:xfrm>
          <a:prstGeom prst="rect">
            <a:avLst/>
          </a:prstGeom>
        </p:spPr>
      </p:pic>
      <p:sp>
        <p:nvSpPr>
          <p:cNvPr id="26" name="Text 20"/>
          <p:cNvSpPr/>
          <p:nvPr/>
        </p:nvSpPr>
        <p:spPr>
          <a:xfrm>
            <a:off x="7635240" y="3675888"/>
            <a:ext cx="2148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0D0C1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用</a:t>
            </a:r>
            <a:endParaRPr lang="en-US" sz="3400" dirty="0"/>
          </a:p>
        </p:txBody>
      </p:sp>
      <p:sp>
        <p:nvSpPr>
          <p:cNvPr id="27" name="Text 21"/>
          <p:cNvSpPr/>
          <p:nvPr/>
        </p:nvSpPr>
        <p:spPr>
          <a:xfrm>
            <a:off x="7662672" y="4416552"/>
            <a:ext cx="209397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30" dirty="0">
                <a:solidFill>
                  <a:srgbClr val="6F6A7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搜索、写作、做产品、解决问题</a:t>
            </a:r>
            <a:endParaRPr lang="en-US" sz="133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D0C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1792" y="347472"/>
            <a:ext cx="3931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80" kern="0" dirty="0">
                <a:solidFill>
                  <a:srgbClr val="C4B5FD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06 · 第一步：存</a:t>
            </a:r>
            <a:endParaRPr lang="en-US" sz="1050" dirty="0"/>
          </a:p>
        </p:txBody>
      </p:sp>
      <p:sp>
        <p:nvSpPr>
          <p:cNvPr id="4" name="Text 1"/>
          <p:cNvSpPr/>
          <p:nvPr/>
        </p:nvSpPr>
        <p:spPr>
          <a:xfrm>
            <a:off x="10881360" y="310896"/>
            <a:ext cx="65836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D5D1DC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15</a:t>
            </a:r>
            <a:endParaRPr lang="en-US" sz="1050" dirty="0"/>
          </a:p>
        </p:txBody>
      </p:sp>
      <p:sp>
        <p:nvSpPr>
          <p:cNvPr id="5" name="Shape 2"/>
          <p:cNvSpPr/>
          <p:nvPr/>
        </p:nvSpPr>
        <p:spPr>
          <a:xfrm>
            <a:off x="11603736" y="438912"/>
            <a:ext cx="137160" cy="0"/>
          </a:xfrm>
          <a:prstGeom prst="line">
            <a:avLst/>
          </a:prstGeom>
          <a:noFill/>
          <a:ln w="27940">
            <a:solidFill>
              <a:srgbClr val="C4B5FD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21792" y="731520"/>
            <a:ext cx="10789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先把内容存进去</a:t>
            </a:r>
            <a:endParaRPr lang="en-US" sz="3600" dirty="0"/>
          </a:p>
        </p:txBody>
      </p:sp>
      <p:sp>
        <p:nvSpPr>
          <p:cNvPr id="7" name="Text 4"/>
          <p:cNvSpPr/>
          <p:nvPr/>
        </p:nvSpPr>
        <p:spPr>
          <a:xfrm>
            <a:off x="640080" y="1481328"/>
            <a:ext cx="98755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D5D1D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什么值得留、放在哪里，由我在当下判断</a:t>
            </a:r>
            <a:endParaRPr lang="en-US" sz="1700" dirty="0"/>
          </a:p>
        </p:txBody>
      </p:sp>
      <p:sp>
        <p:nvSpPr>
          <p:cNvPr id="8" name="Shape 5"/>
          <p:cNvSpPr/>
          <p:nvPr/>
        </p:nvSpPr>
        <p:spPr>
          <a:xfrm>
            <a:off x="731520" y="2057400"/>
            <a:ext cx="5230368" cy="3611880"/>
          </a:xfrm>
          <a:prstGeom prst="roundRect">
            <a:avLst>
              <a:gd name="adj" fmla="val 2025"/>
            </a:avLst>
          </a:prstGeom>
          <a:solidFill>
            <a:srgbClr val="1C1925"/>
          </a:solidFill>
          <a:ln w="15240">
            <a:solidFill>
              <a:srgbClr val="60A5FA"/>
            </a:solidFill>
            <a:prstDash val="solid"/>
          </a:ln>
          <a:effectLst>
            <a:outerShdw sx="100000" sy="100000" kx="0" ky="0" algn="bl" rotWithShape="0" blurRad="4.503786269135482e+258" dist="2.425115683380646e+258" dir="4.750521499722998e+302">
              <a:srgbClr val="000000">
                <a:alpha val="Infinity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1143000" y="2423160"/>
            <a:ext cx="786384" cy="786384"/>
          </a:xfrm>
          <a:prstGeom prst="ellipse">
            <a:avLst/>
          </a:prstGeom>
          <a:solidFill>
            <a:srgbClr val="60A5FA"/>
          </a:solidFill>
          <a:ln w="6350">
            <a:solidFill>
              <a:srgbClr val="60A5FA">
                <a:alpha val="0"/>
              </a:srgbClr>
            </a:solidFill>
            <a:prstDash val="solid"/>
          </a:ln>
          <a:effectLst>
            <a:outerShdw sx="100000" sy="100000" kx="0" ky="0" algn="bl" rotWithShape="0" blurRad="5.719808561802062e+262" dist="3.0798969178934204e+262" dir="2.850312899833799e+307">
              <a:srgbClr val="000000">
                <a:alpha val="Infinity"/>
              </a:srgbClr>
            </a:outerShdw>
          </a:effectLst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55324" y="2635484"/>
            <a:ext cx="361737" cy="361737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2103120" y="2542032"/>
            <a:ext cx="2468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手动保存｜主路径</a:t>
            </a:r>
            <a:endParaRPr lang="en-US" sz="2300" dirty="0"/>
          </a:p>
        </p:txBody>
      </p:sp>
      <p:sp>
        <p:nvSpPr>
          <p:cNvPr id="12" name="Shape 8"/>
          <p:cNvSpPr/>
          <p:nvPr/>
        </p:nvSpPr>
        <p:spPr>
          <a:xfrm>
            <a:off x="1143000" y="3337560"/>
            <a:ext cx="4389120" cy="1170432"/>
          </a:xfrm>
          <a:prstGeom prst="roundRect">
            <a:avLst>
              <a:gd name="adj" fmla="val 6250"/>
            </a:avLst>
          </a:prstGeom>
          <a:solidFill>
            <a:srgbClr val="15131D"/>
          </a:solidFill>
          <a:ln w="10160">
            <a:solidFill>
              <a:srgbClr val="35313F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1417320" y="3611880"/>
            <a:ext cx="38404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20" dirty="0">
                <a:solidFill>
                  <a:srgbClr val="C4B5FD"/>
                </a:solidFill>
                <a:latin typeface="Noto Sans Mono CJK SC" pitchFamily="34" charset="0"/>
                <a:ea typeface="Noto Sans Mono CJK SC" pitchFamily="34" charset="-122"/>
                <a:cs typeface="Noto Sans Mono CJK SC" pitchFamily="34" charset="-120"/>
              </a:rPr>
              <a:t>“把这段经验保存到</a:t>
            </a:r>
            <a:endParaRPr lang="en-US" sz="1420" dirty="0"/>
          </a:p>
          <a:p>
            <a:pPr indent="0" marL="0">
              <a:buNone/>
            </a:pPr>
            <a:r>
              <a:rPr lang="en-US" sz="1420" dirty="0">
                <a:solidFill>
                  <a:srgbClr val="C4B5FD"/>
                </a:solidFill>
                <a:latin typeface="Noto Sans Mono CJK SC" pitchFamily="34" charset="0"/>
                <a:ea typeface="Noto Sans Mono CJK SC" pitchFamily="34" charset="-122"/>
                <a:cs typeface="Noto Sans Mono CJK SC" pitchFamily="34" charset="-120"/>
              </a:rPr>
              <a:t>/Obsidian/raw/projects/……”</a:t>
            </a:r>
            <a:endParaRPr lang="en-US" sz="1420" dirty="0"/>
          </a:p>
        </p:txBody>
      </p:sp>
      <p:sp>
        <p:nvSpPr>
          <p:cNvPr id="14" name="Text 10"/>
          <p:cNvSpPr/>
          <p:nvPr/>
        </p:nvSpPr>
        <p:spPr>
          <a:xfrm>
            <a:off x="1143000" y="4892040"/>
            <a:ext cx="4251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60A5F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优势：质量高、上下文清楚、路径准确</a:t>
            </a:r>
            <a:endParaRPr lang="en-US" sz="1550" dirty="0"/>
          </a:p>
        </p:txBody>
      </p:sp>
      <p:sp>
        <p:nvSpPr>
          <p:cNvPr id="15" name="Shape 11"/>
          <p:cNvSpPr/>
          <p:nvPr/>
        </p:nvSpPr>
        <p:spPr>
          <a:xfrm>
            <a:off x="6236208" y="2057400"/>
            <a:ext cx="5230368" cy="3611880"/>
          </a:xfrm>
          <a:prstGeom prst="roundRect">
            <a:avLst>
              <a:gd name="adj" fmla="val 2025"/>
            </a:avLst>
          </a:prstGeom>
          <a:solidFill>
            <a:srgbClr val="1C1925"/>
          </a:solidFill>
          <a:ln w="15240">
            <a:solidFill>
              <a:srgbClr val="8B5CF6"/>
            </a:solidFill>
            <a:prstDash val="solid"/>
          </a:ln>
          <a:effectLst>
            <a:outerShdw sx="100000" sy="100000" kx="0" ky="0" algn="bl" rotWithShape="0" blurRad="7.264156873488619e+266" dist="3.9114690857246436e+266" dir="Infinity">
              <a:srgbClr val="000000">
                <a:alpha val="Infinity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6656832" y="2423160"/>
            <a:ext cx="786384" cy="786384"/>
          </a:xfrm>
          <a:prstGeom prst="ellipse">
            <a:avLst/>
          </a:prstGeom>
          <a:solidFill>
            <a:srgbClr val="8B5CF6"/>
          </a:solidFill>
          <a:ln w="6350">
            <a:solidFill>
              <a:srgbClr val="8B5CF6">
                <a:alpha val="0"/>
              </a:srgbClr>
            </a:solidFill>
            <a:prstDash val="solid"/>
          </a:ln>
          <a:effectLst>
            <a:outerShdw sx="100000" sy="100000" kx="0" ky="0" algn="bl" rotWithShape="0" blurRad="9.225479229330546e+270" dist="4.967565738870297e+270" dir="Infinity">
              <a:srgbClr val="000000">
                <a:alpha val="Infinity"/>
              </a:srgbClr>
            </a:outerShdw>
          </a:effectLst>
        </p:spPr>
      </p:sp>
      <p:pic>
        <p:nvPicPr>
          <p:cNvPr id="17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869156" y="2635484"/>
            <a:ext cx="361737" cy="361737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7607808" y="2542032"/>
            <a:ext cx="2697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自动回看｜补漏路径</a:t>
            </a:r>
            <a:endParaRPr lang="en-US" sz="2300" dirty="0"/>
          </a:p>
        </p:txBody>
      </p:sp>
      <p:sp>
        <p:nvSpPr>
          <p:cNvPr id="19" name="Text 14"/>
          <p:cNvSpPr/>
          <p:nvPr/>
        </p:nvSpPr>
        <p:spPr>
          <a:xfrm>
            <a:off x="6720840" y="3410712"/>
            <a:ext cx="4224528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dirty="0">
                <a:solidFill>
                  <a:srgbClr val="D5D1D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Skill + 定时任务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dirty="0">
                <a:solidFill>
                  <a:srgbClr val="D5D1D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回看当天对话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dirty="0">
                <a:solidFill>
                  <a:srgbClr val="D5D1D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把有价值内容存进 raw</a:t>
            </a:r>
            <a:endParaRPr lang="en-US" sz="1600" dirty="0"/>
          </a:p>
        </p:txBody>
      </p:sp>
      <p:sp>
        <p:nvSpPr>
          <p:cNvPr id="20" name="Text 15"/>
          <p:cNvSpPr/>
          <p:nvPr/>
        </p:nvSpPr>
        <p:spPr>
          <a:xfrm>
            <a:off x="6711696" y="4892040"/>
            <a:ext cx="42976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FB718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风险：规则不够时，低价值内容也会混进来</a:t>
            </a:r>
            <a:endParaRPr lang="en-US" sz="1550" dirty="0"/>
          </a:p>
        </p:txBody>
      </p:sp>
      <p:sp>
        <p:nvSpPr>
          <p:cNvPr id="21" name="Shape 16"/>
          <p:cNvSpPr/>
          <p:nvPr/>
        </p:nvSpPr>
        <p:spPr>
          <a:xfrm>
            <a:off x="3520440" y="5925312"/>
            <a:ext cx="5166360" cy="438912"/>
          </a:xfrm>
          <a:prstGeom prst="roundRect">
            <a:avLst>
              <a:gd name="adj" fmla="val 12500"/>
            </a:avLst>
          </a:prstGeom>
          <a:solidFill>
            <a:srgbClr val="8B5CF6">
              <a:alpha val="85000"/>
            </a:srgbClr>
          </a:solidFill>
          <a:ln w="10160">
            <a:solidFill>
              <a:srgbClr val="A78BFA"/>
            </a:solidFill>
            <a:prstDash val="solid"/>
          </a:ln>
        </p:spPr>
      </p:sp>
      <p:sp>
        <p:nvSpPr>
          <p:cNvPr id="22" name="Text 17"/>
          <p:cNvSpPr/>
          <p:nvPr/>
        </p:nvSpPr>
        <p:spPr>
          <a:xfrm>
            <a:off x="3675888" y="6030468"/>
            <a:ext cx="485546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2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日常策略：手动筛选为主，自动收集负责查漏补缺</a:t>
            </a:r>
            <a:endParaRPr lang="en-US" sz="142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5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1792" y="347472"/>
            <a:ext cx="3931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80" kern="0" dirty="0">
                <a:solidFill>
                  <a:srgbClr val="8B5CF6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06 · 第二步：整</a:t>
            </a:r>
            <a:endParaRPr lang="en-US" sz="1050" dirty="0"/>
          </a:p>
        </p:txBody>
      </p:sp>
      <p:sp>
        <p:nvSpPr>
          <p:cNvPr id="4" name="Text 1"/>
          <p:cNvSpPr/>
          <p:nvPr/>
        </p:nvSpPr>
        <p:spPr>
          <a:xfrm>
            <a:off x="10881360" y="310896"/>
            <a:ext cx="65836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6F6A7B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16</a:t>
            </a:r>
            <a:endParaRPr lang="en-US" sz="1050" dirty="0"/>
          </a:p>
        </p:txBody>
      </p:sp>
      <p:sp>
        <p:nvSpPr>
          <p:cNvPr id="5" name="Shape 2"/>
          <p:cNvSpPr/>
          <p:nvPr/>
        </p:nvSpPr>
        <p:spPr>
          <a:xfrm>
            <a:off x="11603736" y="438912"/>
            <a:ext cx="137160" cy="0"/>
          </a:xfrm>
          <a:prstGeom prst="line">
            <a:avLst/>
          </a:prstGeom>
          <a:noFill/>
          <a:ln w="27940">
            <a:solidFill>
              <a:srgbClr val="8B5CF6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21792" y="731520"/>
            <a:ext cx="10789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500" b="1" dirty="0">
                <a:solidFill>
                  <a:srgbClr val="0D0C1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每天，AI 自动整理一次</a:t>
            </a:r>
            <a:endParaRPr lang="en-US" sz="3500" dirty="0"/>
          </a:p>
        </p:txBody>
      </p:sp>
      <p:sp>
        <p:nvSpPr>
          <p:cNvPr id="7" name="Text 4"/>
          <p:cNvSpPr/>
          <p:nvPr/>
        </p:nvSpPr>
        <p:spPr>
          <a:xfrm>
            <a:off x="640080" y="1499616"/>
            <a:ext cx="98755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6F6A7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Codex 定时任务会检查新增笔记，把重要内容提炼并连接到过去</a:t>
            </a:r>
            <a:endParaRPr lang="en-US" sz="1700" dirty="0"/>
          </a:p>
        </p:txBody>
      </p:sp>
      <p:sp>
        <p:nvSpPr>
          <p:cNvPr id="8" name="Shape 5"/>
          <p:cNvSpPr/>
          <p:nvPr/>
        </p:nvSpPr>
        <p:spPr>
          <a:xfrm>
            <a:off x="749808" y="2057400"/>
            <a:ext cx="2057400" cy="3520440"/>
          </a:xfrm>
          <a:prstGeom prst="roundRect">
            <a:avLst>
              <a:gd name="adj" fmla="val 3556"/>
            </a:avLst>
          </a:prstGeom>
          <a:solidFill>
            <a:srgbClr val="0D0C12"/>
          </a:solidFill>
          <a:ln w="10160">
            <a:solidFill>
              <a:srgbClr val="0D0C12"/>
            </a:solidFill>
            <a:prstDash val="solid"/>
          </a:ln>
          <a:effectLst>
            <a:outerShdw sx="100000" sy="100000" kx="0" ky="0" algn="bl" rotWithShape="0" blurRad="1.1716358621249794e+275" dist="6.308808488365277e+274" dir="Infinity">
              <a:srgbClr val="000000">
                <a:alpha val="Infinity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1344168" y="2542032"/>
            <a:ext cx="868680" cy="868680"/>
          </a:xfrm>
          <a:prstGeom prst="ellipse">
            <a:avLst/>
          </a:prstGeom>
          <a:solidFill>
            <a:srgbClr val="8B5CF6"/>
          </a:solidFill>
          <a:ln w="6350">
            <a:solidFill>
              <a:srgbClr val="8B5CF6">
                <a:alpha val="0"/>
              </a:srgbClr>
            </a:solidFill>
            <a:prstDash val="solid"/>
          </a:ln>
          <a:effectLst>
            <a:outerShdw sx="100000" sy="100000" kx="0" ky="0" algn="bl" rotWithShape="0" blurRad="1.487977544898724e+279" dist="8.012186780223903e+278" dir="Infinity">
              <a:srgbClr val="000000">
                <a:alpha val="Infinity"/>
              </a:srgbClr>
            </a:outerShdw>
          </a:effectLst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78712" y="2776576"/>
            <a:ext cx="399593" cy="399593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960120" y="3657600"/>
            <a:ext cx="1645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每天自动运行</a:t>
            </a:r>
            <a:endParaRPr lang="en-US" sz="2000" dirty="0"/>
          </a:p>
        </p:txBody>
      </p:sp>
      <p:sp>
        <p:nvSpPr>
          <p:cNvPr id="12" name="Text 8"/>
          <p:cNvSpPr/>
          <p:nvPr/>
        </p:nvSpPr>
        <p:spPr>
          <a:xfrm>
            <a:off x="1005840" y="4224528"/>
            <a:ext cx="1554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D5D1D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无需每次手动整理</a:t>
            </a:r>
            <a:endParaRPr lang="en-US" sz="1250" dirty="0"/>
          </a:p>
        </p:txBody>
      </p:sp>
      <p:sp>
        <p:nvSpPr>
          <p:cNvPr id="13" name="Text 9"/>
          <p:cNvSpPr/>
          <p:nvPr/>
        </p:nvSpPr>
        <p:spPr>
          <a:xfrm>
            <a:off x="987552" y="4937760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C4B5FD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Codex Task</a:t>
            </a:r>
            <a:endParaRPr lang="en-US" sz="1300" dirty="0"/>
          </a:p>
        </p:txBody>
      </p:sp>
      <p:sp>
        <p:nvSpPr>
          <p:cNvPr id="14" name="Shape 10"/>
          <p:cNvSpPr/>
          <p:nvPr/>
        </p:nvSpPr>
        <p:spPr>
          <a:xfrm>
            <a:off x="3246120" y="2487168"/>
            <a:ext cx="1627632" cy="2331720"/>
          </a:xfrm>
          <a:prstGeom prst="roundRect">
            <a:avLst>
              <a:gd name="adj" fmla="val 4494"/>
            </a:avLst>
          </a:prstGeom>
          <a:solidFill>
            <a:srgbClr val="FFFFFF"/>
          </a:solidFill>
          <a:ln w="10160">
            <a:solidFill>
              <a:srgbClr val="DCD7E4"/>
            </a:solidFill>
            <a:prstDash val="solid"/>
          </a:ln>
          <a:effectLst>
            <a:outerShdw sx="100000" sy="100000" kx="0" ky="0" algn="bl" rotWithShape="0" blurRad="1.889731482021379e+283" dist="1.0175477210884357e+283" dir="Infinity">
              <a:srgbClr val="000000">
                <a:alpha val="Infinity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3703320" y="2788920"/>
            <a:ext cx="713232" cy="713232"/>
          </a:xfrm>
          <a:prstGeom prst="ellipse">
            <a:avLst/>
          </a:prstGeom>
          <a:solidFill>
            <a:srgbClr val="60A5FA"/>
          </a:solidFill>
          <a:ln w="6350">
            <a:solidFill>
              <a:srgbClr val="60A5FA">
                <a:alpha val="0"/>
              </a:srgbClr>
            </a:solidFill>
            <a:prstDash val="solid"/>
          </a:ln>
          <a:effectLst>
            <a:outerShdw sx="100000" sy="100000" kx="0" ky="0" algn="bl" rotWithShape="0" blurRad="2.3999589821671514e+287" dist="1.2922856057823133e+287" dir="Infinity">
              <a:srgbClr val="000000">
                <a:alpha val="Infinity"/>
              </a:srgbClr>
            </a:outerShdw>
          </a:effectLst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95893" y="2981493"/>
            <a:ext cx="328087" cy="328087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3392424" y="3675888"/>
            <a:ext cx="133502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50" b="1" dirty="0">
                <a:solidFill>
                  <a:srgbClr val="0D0C1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检查新增笔记</a:t>
            </a:r>
            <a:endParaRPr lang="en-US" sz="1550" dirty="0"/>
          </a:p>
        </p:txBody>
      </p:sp>
      <p:sp>
        <p:nvSpPr>
          <p:cNvPr id="18" name="Text 13"/>
          <p:cNvSpPr/>
          <p:nvPr/>
        </p:nvSpPr>
        <p:spPr>
          <a:xfrm>
            <a:off x="3410712" y="4233672"/>
            <a:ext cx="12984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80" dirty="0">
                <a:solidFill>
                  <a:srgbClr val="6F6A7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发现 raw 中的新内容</a:t>
            </a:r>
            <a:endParaRPr lang="en-US" sz="1080" dirty="0"/>
          </a:p>
        </p:txBody>
      </p:sp>
      <p:sp>
        <p:nvSpPr>
          <p:cNvPr id="19" name="Shape 14"/>
          <p:cNvSpPr/>
          <p:nvPr/>
        </p:nvSpPr>
        <p:spPr>
          <a:xfrm>
            <a:off x="4928616" y="3639312"/>
            <a:ext cx="512064" cy="0"/>
          </a:xfrm>
          <a:prstGeom prst="line">
            <a:avLst/>
          </a:prstGeom>
          <a:noFill/>
          <a:ln w="20320">
            <a:solidFill>
              <a:srgbClr val="8B5CF6"/>
            </a:solidFill>
            <a:prstDash val="solid"/>
            <a:headEnd type="none"/>
            <a:tailEnd type="triangle"/>
          </a:ln>
        </p:spPr>
      </p:sp>
      <p:sp>
        <p:nvSpPr>
          <p:cNvPr id="20" name="Shape 15"/>
          <p:cNvSpPr/>
          <p:nvPr/>
        </p:nvSpPr>
        <p:spPr>
          <a:xfrm>
            <a:off x="5577840" y="2487168"/>
            <a:ext cx="1627632" cy="2331720"/>
          </a:xfrm>
          <a:prstGeom prst="roundRect">
            <a:avLst>
              <a:gd name="adj" fmla="val 4494"/>
            </a:avLst>
          </a:prstGeom>
          <a:solidFill>
            <a:srgbClr val="FFFFFF"/>
          </a:solidFill>
          <a:ln w="10160">
            <a:solidFill>
              <a:srgbClr val="DCD7E4"/>
            </a:solidFill>
            <a:prstDash val="solid"/>
          </a:ln>
          <a:effectLst>
            <a:outerShdw sx="100000" sy="100000" kx="0" ky="0" algn="bl" rotWithShape="0" blurRad="3.0479479073522825e+291" dist="1.641202719343538e+291" dir="Infinity">
              <a:srgbClr val="000000">
                <a:alpha val="Infinity"/>
              </a:srgbClr>
            </a:outerShdw>
          </a:effectLst>
        </p:spPr>
      </p:sp>
      <p:sp>
        <p:nvSpPr>
          <p:cNvPr id="21" name="Shape 16"/>
          <p:cNvSpPr/>
          <p:nvPr/>
        </p:nvSpPr>
        <p:spPr>
          <a:xfrm>
            <a:off x="6035040" y="2788920"/>
            <a:ext cx="713232" cy="713232"/>
          </a:xfrm>
          <a:prstGeom prst="ellipse">
            <a:avLst/>
          </a:prstGeom>
          <a:solidFill>
            <a:srgbClr val="FBBF24"/>
          </a:solidFill>
          <a:ln w="6350">
            <a:solidFill>
              <a:srgbClr val="FBBF24">
                <a:alpha val="0"/>
              </a:srgbClr>
            </a:solidFill>
            <a:prstDash val="solid"/>
          </a:ln>
          <a:effectLst>
            <a:outerShdw sx="100000" sy="100000" kx="0" ky="0" algn="bl" rotWithShape="0" blurRad="3.8708938423373987e+295" dist="2.084327453566293e+295" dir="Infinity">
              <a:srgbClr val="000000">
                <a:alpha val="Infinity"/>
              </a:srgbClr>
            </a:outerShdw>
          </a:effectLst>
        </p:spPr>
      </p:sp>
      <p:pic>
        <p:nvPicPr>
          <p:cNvPr id="22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227613" y="2981493"/>
            <a:ext cx="328087" cy="328087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5724144" y="3675888"/>
            <a:ext cx="133502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50" b="1" dirty="0">
                <a:solidFill>
                  <a:srgbClr val="0D0C1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提炼重要内容</a:t>
            </a:r>
            <a:endParaRPr lang="en-US" sz="1550" dirty="0"/>
          </a:p>
        </p:txBody>
      </p:sp>
      <p:sp>
        <p:nvSpPr>
          <p:cNvPr id="24" name="Text 18"/>
          <p:cNvSpPr/>
          <p:nvPr/>
        </p:nvSpPr>
        <p:spPr>
          <a:xfrm>
            <a:off x="5742432" y="4233672"/>
            <a:ext cx="12984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80" dirty="0">
                <a:solidFill>
                  <a:srgbClr val="6F6A7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抽取经验、规则与结论</a:t>
            </a:r>
            <a:endParaRPr lang="en-US" sz="1080" dirty="0"/>
          </a:p>
        </p:txBody>
      </p:sp>
      <p:sp>
        <p:nvSpPr>
          <p:cNvPr id="25" name="Shape 19"/>
          <p:cNvSpPr/>
          <p:nvPr/>
        </p:nvSpPr>
        <p:spPr>
          <a:xfrm>
            <a:off x="7260336" y="3639312"/>
            <a:ext cx="512064" cy="0"/>
          </a:xfrm>
          <a:prstGeom prst="line">
            <a:avLst/>
          </a:prstGeom>
          <a:noFill/>
          <a:ln w="20320">
            <a:solidFill>
              <a:srgbClr val="8B5CF6"/>
            </a:solidFill>
            <a:prstDash val="solid"/>
            <a:headEnd type="none"/>
            <a:tailEnd type="triangle"/>
          </a:ln>
        </p:spPr>
      </p:sp>
      <p:sp>
        <p:nvSpPr>
          <p:cNvPr id="26" name="Shape 20"/>
          <p:cNvSpPr/>
          <p:nvPr/>
        </p:nvSpPr>
        <p:spPr>
          <a:xfrm>
            <a:off x="7909560" y="2487168"/>
            <a:ext cx="1627632" cy="2331720"/>
          </a:xfrm>
          <a:prstGeom prst="roundRect">
            <a:avLst>
              <a:gd name="adj" fmla="val 4494"/>
            </a:avLst>
          </a:prstGeom>
          <a:solidFill>
            <a:srgbClr val="FFFFFF"/>
          </a:solidFill>
          <a:ln w="10160">
            <a:solidFill>
              <a:srgbClr val="DCD7E4"/>
            </a:solidFill>
            <a:prstDash val="solid"/>
          </a:ln>
          <a:effectLst>
            <a:outerShdw sx="100000" sy="100000" kx="0" ky="0" algn="bl" rotWithShape="0" blurRad="4.916035179768496e+299" dist="2.6470958660291923e+299" dir="Infinity">
              <a:srgbClr val="000000">
                <a:alpha val="Infinity"/>
              </a:srgbClr>
            </a:outerShdw>
          </a:effectLst>
        </p:spPr>
      </p:sp>
      <p:sp>
        <p:nvSpPr>
          <p:cNvPr id="27" name="Shape 21"/>
          <p:cNvSpPr/>
          <p:nvPr/>
        </p:nvSpPr>
        <p:spPr>
          <a:xfrm>
            <a:off x="8366760" y="2788920"/>
            <a:ext cx="713232" cy="713232"/>
          </a:xfrm>
          <a:prstGeom prst="ellipse">
            <a:avLst/>
          </a:prstGeom>
          <a:solidFill>
            <a:srgbClr val="8B5CF6"/>
          </a:solidFill>
          <a:ln w="6350">
            <a:solidFill>
              <a:srgbClr val="8B5CF6">
                <a:alpha val="0"/>
              </a:srgbClr>
            </a:solidFill>
            <a:prstDash val="solid"/>
          </a:ln>
          <a:effectLst>
            <a:outerShdw sx="100000" sy="100000" kx="0" ky="0" algn="bl" rotWithShape="0" blurRad="6.24336467830599e+303" dist="3.361811749857074e+303" dir="Infinity">
              <a:srgbClr val="000000">
                <a:alpha val="Infinity"/>
              </a:srgbClr>
            </a:outerShdw>
          </a:effectLst>
        </p:spPr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559333" y="2981493"/>
            <a:ext cx="328087" cy="328087"/>
          </a:xfrm>
          <a:prstGeom prst="rect">
            <a:avLst/>
          </a:prstGeom>
        </p:spPr>
      </p:pic>
      <p:sp>
        <p:nvSpPr>
          <p:cNvPr id="29" name="Text 22"/>
          <p:cNvSpPr/>
          <p:nvPr/>
        </p:nvSpPr>
        <p:spPr>
          <a:xfrm>
            <a:off x="8055864" y="3675888"/>
            <a:ext cx="133502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50" b="1" dirty="0">
                <a:solidFill>
                  <a:srgbClr val="0D0C1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连接过去知识</a:t>
            </a:r>
            <a:endParaRPr lang="en-US" sz="1550" dirty="0"/>
          </a:p>
        </p:txBody>
      </p:sp>
      <p:sp>
        <p:nvSpPr>
          <p:cNvPr id="30" name="Text 23"/>
          <p:cNvSpPr/>
          <p:nvPr/>
        </p:nvSpPr>
        <p:spPr>
          <a:xfrm>
            <a:off x="8074152" y="4233672"/>
            <a:ext cx="12984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80" dirty="0">
                <a:solidFill>
                  <a:srgbClr val="6F6A7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匹配已有 wiki 卡片</a:t>
            </a:r>
            <a:endParaRPr lang="en-US" sz="1080" dirty="0"/>
          </a:p>
        </p:txBody>
      </p:sp>
      <p:sp>
        <p:nvSpPr>
          <p:cNvPr id="31" name="Shape 24"/>
          <p:cNvSpPr/>
          <p:nvPr/>
        </p:nvSpPr>
        <p:spPr>
          <a:xfrm>
            <a:off x="9592056" y="3639312"/>
            <a:ext cx="512064" cy="0"/>
          </a:xfrm>
          <a:prstGeom prst="line">
            <a:avLst/>
          </a:prstGeom>
          <a:noFill/>
          <a:ln w="20320">
            <a:solidFill>
              <a:srgbClr val="8B5CF6"/>
            </a:solidFill>
            <a:prstDash val="solid"/>
            <a:headEnd type="none"/>
            <a:tailEnd type="triangle"/>
          </a:ln>
        </p:spPr>
      </p:sp>
      <p:sp>
        <p:nvSpPr>
          <p:cNvPr id="32" name="Shape 25"/>
          <p:cNvSpPr/>
          <p:nvPr/>
        </p:nvSpPr>
        <p:spPr>
          <a:xfrm>
            <a:off x="10241280" y="2487168"/>
            <a:ext cx="1627632" cy="2331720"/>
          </a:xfrm>
          <a:prstGeom prst="roundRect">
            <a:avLst>
              <a:gd name="adj" fmla="val 4494"/>
            </a:avLst>
          </a:prstGeom>
          <a:solidFill>
            <a:srgbClr val="FFFFFF"/>
          </a:solidFill>
          <a:ln w="10160">
            <a:solidFill>
              <a:srgbClr val="DCD7E4"/>
            </a:solidFill>
            <a:prstDash val="solid"/>
          </a:ln>
          <a:effectLst>
            <a:outerShdw sx="100000" sy="100000" kx="0" ky="0" algn="bl" rotWithShape="0" blurRad="7.929073141448608e+307" dist="4.269500922318484e+307" dir="Infinity">
              <a:srgbClr val="000000">
                <a:alpha val="Infinity"/>
              </a:srgbClr>
            </a:outerShdw>
          </a:effectLst>
        </p:spPr>
      </p:sp>
      <p:sp>
        <p:nvSpPr>
          <p:cNvPr id="33" name="Shape 26"/>
          <p:cNvSpPr/>
          <p:nvPr/>
        </p:nvSpPr>
        <p:spPr>
          <a:xfrm>
            <a:off x="10698480" y="2788920"/>
            <a:ext cx="713232" cy="713232"/>
          </a:xfrm>
          <a:prstGeom prst="ellipse">
            <a:avLst/>
          </a:prstGeom>
          <a:solidFill>
            <a:srgbClr val="5EEAD4"/>
          </a:solidFill>
          <a:ln w="6350">
            <a:solidFill>
              <a:srgbClr val="5EEAD4">
                <a:alpha val="0"/>
              </a:srgbClr>
            </a:solidFill>
            <a:prstDash val="solid"/>
          </a:ln>
          <a:effectLst>
            <a:outerShdw sx="100000" sy="100000" kx="0" ky="0" algn="bl" rotWithShape="0" blurRad="Infinity" dist="Infinity" dir="Infinity">
              <a:srgbClr val="000000">
                <a:alpha val="Infinity"/>
              </a:srgbClr>
            </a:outerShdw>
          </a:effectLst>
        </p:spPr>
      </p:sp>
      <p:pic>
        <p:nvPicPr>
          <p:cNvPr id="34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891053" y="2981493"/>
            <a:ext cx="328087" cy="328087"/>
          </a:xfrm>
          <a:prstGeom prst="rect">
            <a:avLst/>
          </a:prstGeom>
        </p:spPr>
      </p:pic>
      <p:sp>
        <p:nvSpPr>
          <p:cNvPr id="35" name="Text 27"/>
          <p:cNvSpPr/>
          <p:nvPr/>
        </p:nvSpPr>
        <p:spPr>
          <a:xfrm>
            <a:off x="10387584" y="3675888"/>
            <a:ext cx="133502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50" b="1" dirty="0">
                <a:solidFill>
                  <a:srgbClr val="0D0C1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更新知识库</a:t>
            </a:r>
            <a:endParaRPr lang="en-US" sz="1550" dirty="0"/>
          </a:p>
        </p:txBody>
      </p:sp>
      <p:sp>
        <p:nvSpPr>
          <p:cNvPr id="36" name="Text 28"/>
          <p:cNvSpPr/>
          <p:nvPr/>
        </p:nvSpPr>
        <p:spPr>
          <a:xfrm>
            <a:off x="10405872" y="4233672"/>
            <a:ext cx="12984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80" dirty="0">
                <a:solidFill>
                  <a:srgbClr val="6F6A7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新增或补强关联</a:t>
            </a:r>
            <a:endParaRPr lang="en-US" sz="1080" dirty="0"/>
          </a:p>
        </p:txBody>
      </p:sp>
      <p:sp>
        <p:nvSpPr>
          <p:cNvPr id="37" name="Text 29"/>
          <p:cNvSpPr/>
          <p:nvPr/>
        </p:nvSpPr>
        <p:spPr>
          <a:xfrm>
            <a:off x="3429000" y="5413248"/>
            <a:ext cx="79095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50" b="1" dirty="0">
                <a:solidFill>
                  <a:srgbClr val="8B5CF6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新增内容每天被吸收，旧经验也会被不断补强</a:t>
            </a:r>
            <a:endParaRPr lang="en-US" sz="18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D0C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1792" y="347472"/>
            <a:ext cx="3931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80" kern="0" dirty="0">
                <a:solidFill>
                  <a:srgbClr val="C4B5FD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06 · 搜索</a:t>
            </a:r>
            <a:endParaRPr lang="en-US" sz="1050" dirty="0"/>
          </a:p>
        </p:txBody>
      </p:sp>
      <p:sp>
        <p:nvSpPr>
          <p:cNvPr id="4" name="Text 1"/>
          <p:cNvSpPr/>
          <p:nvPr/>
        </p:nvSpPr>
        <p:spPr>
          <a:xfrm>
            <a:off x="10881360" y="310896"/>
            <a:ext cx="65836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D5D1DC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17</a:t>
            </a:r>
            <a:endParaRPr lang="en-US" sz="1050" dirty="0"/>
          </a:p>
        </p:txBody>
      </p:sp>
      <p:sp>
        <p:nvSpPr>
          <p:cNvPr id="5" name="Shape 2"/>
          <p:cNvSpPr/>
          <p:nvPr/>
        </p:nvSpPr>
        <p:spPr>
          <a:xfrm>
            <a:off x="11603736" y="438912"/>
            <a:ext cx="137160" cy="0"/>
          </a:xfrm>
          <a:prstGeom prst="line">
            <a:avLst/>
          </a:prstGeom>
          <a:noFill/>
          <a:ln w="27940">
            <a:solidFill>
              <a:srgbClr val="C4B5FD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21792" y="731520"/>
            <a:ext cx="10789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记不清标题，也能按意思找回来</a:t>
            </a:r>
            <a:endParaRPr lang="en-US" sz="3200" dirty="0"/>
          </a:p>
        </p:txBody>
      </p:sp>
      <p:sp>
        <p:nvSpPr>
          <p:cNvPr id="7" name="Text 4"/>
          <p:cNvSpPr/>
          <p:nvPr/>
        </p:nvSpPr>
        <p:spPr>
          <a:xfrm>
            <a:off x="640080" y="1463040"/>
            <a:ext cx="98755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D5D1D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AI 先查重点，不够再回到原始笔记</a:t>
            </a:r>
            <a:endParaRPr lang="en-US" sz="1700" dirty="0"/>
          </a:p>
        </p:txBody>
      </p:sp>
      <p:sp>
        <p:nvSpPr>
          <p:cNvPr id="8" name="Shape 5"/>
          <p:cNvSpPr/>
          <p:nvPr/>
        </p:nvSpPr>
        <p:spPr>
          <a:xfrm>
            <a:off x="713232" y="2011680"/>
            <a:ext cx="10762488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10160">
            <a:solidFill>
              <a:srgbClr val="FFFFFF"/>
            </a:solidFill>
            <a:prstDash val="solid"/>
          </a:ln>
          <a:effectLst>
            <a:outerShdw sx="100000" sy="100000" kx="0" ky="0" algn="bl" rotWithShape="0" blurRad="1.1723268923641065e+29" dist="5.861634461820533e+28" dir="1.259712e+35">
              <a:srgbClr val="000000">
                <a:alpha val="2.2e+34"/>
              </a:srgbClr>
            </a:outerShdw>
          </a:effectLst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87552" y="2258568"/>
            <a:ext cx="338328" cy="338328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536192" y="2240280"/>
            <a:ext cx="8732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D0C1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几年前，我是怎么解决过类似问题的？</a:t>
            </a:r>
            <a:endParaRPr lang="en-US" sz="1800" dirty="0"/>
          </a:p>
        </p:txBody>
      </p:sp>
      <p:sp>
        <p:nvSpPr>
          <p:cNvPr id="11" name="Shape 7"/>
          <p:cNvSpPr/>
          <p:nvPr/>
        </p:nvSpPr>
        <p:spPr>
          <a:xfrm>
            <a:off x="777240" y="3401568"/>
            <a:ext cx="2926080" cy="2103120"/>
          </a:xfrm>
          <a:prstGeom prst="roundRect">
            <a:avLst>
              <a:gd name="adj" fmla="val 3478"/>
            </a:avLst>
          </a:prstGeom>
          <a:solidFill>
            <a:srgbClr val="1C1925"/>
          </a:solidFill>
          <a:ln w="12700">
            <a:solidFill>
              <a:srgbClr val="8B5CF6"/>
            </a:solidFill>
            <a:prstDash val="solid"/>
          </a:ln>
          <a:effectLst>
            <a:outerShdw sx="100000" sy="100000" kx="0" ky="0" algn="bl" rotWithShape="0" blurRad="Infinity" dist="Infinity" dir="Infinity">
              <a:srgbClr val="000000">
                <a:alpha val="Infinity"/>
              </a:srgbClr>
            </a:outerShdw>
          </a:effectLst>
        </p:spPr>
      </p:sp>
      <p:sp>
        <p:nvSpPr>
          <p:cNvPr id="12" name="Shape 8"/>
          <p:cNvSpPr/>
          <p:nvPr/>
        </p:nvSpPr>
        <p:spPr>
          <a:xfrm>
            <a:off x="1005840" y="3730752"/>
            <a:ext cx="658368" cy="658368"/>
          </a:xfrm>
          <a:prstGeom prst="ellipse">
            <a:avLst/>
          </a:prstGeom>
          <a:solidFill>
            <a:srgbClr val="8B5CF6"/>
          </a:solidFill>
          <a:ln w="6350">
            <a:solidFill>
              <a:srgbClr val="8B5CF6">
                <a:alpha val="0"/>
              </a:srgbClr>
            </a:solidFill>
            <a:prstDash val="solid"/>
          </a:ln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83599" y="3908511"/>
            <a:ext cx="302849" cy="302849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828800" y="3730752"/>
            <a:ext cx="1600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5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1. 先看 wiki</a:t>
            </a:r>
            <a:endParaRPr lang="en-US" sz="1750" dirty="0"/>
          </a:p>
        </p:txBody>
      </p:sp>
      <p:sp>
        <p:nvSpPr>
          <p:cNvPr id="15" name="Text 10"/>
          <p:cNvSpPr/>
          <p:nvPr/>
        </p:nvSpPr>
        <p:spPr>
          <a:xfrm>
            <a:off x="1051560" y="4498848"/>
            <a:ext cx="2377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50" dirty="0">
                <a:solidFill>
                  <a:srgbClr val="D5D1D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已提炼的重点与知识卡片</a:t>
            </a:r>
            <a:endParaRPr lang="en-US" sz="1250" dirty="0"/>
          </a:p>
        </p:txBody>
      </p:sp>
      <p:sp>
        <p:nvSpPr>
          <p:cNvPr id="16" name="Shape 11"/>
          <p:cNvSpPr/>
          <p:nvPr/>
        </p:nvSpPr>
        <p:spPr>
          <a:xfrm>
            <a:off x="3776472" y="4443984"/>
            <a:ext cx="502920" cy="0"/>
          </a:xfrm>
          <a:prstGeom prst="line">
            <a:avLst/>
          </a:prstGeom>
          <a:noFill/>
          <a:ln w="22860">
            <a:solidFill>
              <a:srgbClr val="C4B5FD"/>
            </a:solidFill>
            <a:prstDash val="solid"/>
            <a:headEnd type="none"/>
            <a:tailEnd type="triangle"/>
          </a:ln>
        </p:spPr>
      </p:sp>
      <p:sp>
        <p:nvSpPr>
          <p:cNvPr id="17" name="Shape 12"/>
          <p:cNvSpPr/>
          <p:nvPr/>
        </p:nvSpPr>
        <p:spPr>
          <a:xfrm>
            <a:off x="4169664" y="3401568"/>
            <a:ext cx="2926080" cy="2103120"/>
          </a:xfrm>
          <a:prstGeom prst="roundRect">
            <a:avLst>
              <a:gd name="adj" fmla="val 3478"/>
            </a:avLst>
          </a:prstGeom>
          <a:solidFill>
            <a:srgbClr val="1C1925"/>
          </a:solidFill>
          <a:ln w="12700">
            <a:solidFill>
              <a:srgbClr val="60A5FA"/>
            </a:solidFill>
            <a:prstDash val="solid"/>
          </a:ln>
          <a:effectLst>
            <a:outerShdw sx="100000" sy="100000" kx="0" ky="0" algn="bl" rotWithShape="0" blurRad="Infinity" dist="Infinity" dir="Infinity">
              <a:srgbClr val="000000">
                <a:alpha val="Infinity"/>
              </a:srgbClr>
            </a:outerShdw>
          </a:effectLst>
        </p:spPr>
      </p:sp>
      <p:sp>
        <p:nvSpPr>
          <p:cNvPr id="18" name="Shape 13"/>
          <p:cNvSpPr/>
          <p:nvPr/>
        </p:nvSpPr>
        <p:spPr>
          <a:xfrm>
            <a:off x="4398264" y="3730752"/>
            <a:ext cx="658368" cy="658368"/>
          </a:xfrm>
          <a:prstGeom prst="ellipse">
            <a:avLst/>
          </a:prstGeom>
          <a:solidFill>
            <a:srgbClr val="60A5FA"/>
          </a:solidFill>
          <a:ln w="6350">
            <a:solidFill>
              <a:srgbClr val="60A5FA">
                <a:alpha val="0"/>
              </a:srgbClr>
            </a:solidFill>
            <a:prstDash val="solid"/>
          </a:ln>
        </p:spPr>
      </p:sp>
      <p:pic>
        <p:nvPicPr>
          <p:cNvPr id="19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576023" y="3908511"/>
            <a:ext cx="302849" cy="302849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5221224" y="3730752"/>
            <a:ext cx="1600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5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2. 不够再看 raw</a:t>
            </a:r>
            <a:endParaRPr lang="en-US" sz="1750" dirty="0"/>
          </a:p>
        </p:txBody>
      </p:sp>
      <p:sp>
        <p:nvSpPr>
          <p:cNvPr id="21" name="Text 15"/>
          <p:cNvSpPr/>
          <p:nvPr/>
        </p:nvSpPr>
        <p:spPr>
          <a:xfrm>
            <a:off x="4443984" y="4498848"/>
            <a:ext cx="2377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50" dirty="0">
                <a:solidFill>
                  <a:srgbClr val="D5D1D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回到原始上下文与完整记录</a:t>
            </a:r>
            <a:endParaRPr lang="en-US" sz="1250" dirty="0"/>
          </a:p>
        </p:txBody>
      </p:sp>
      <p:sp>
        <p:nvSpPr>
          <p:cNvPr id="22" name="Shape 16"/>
          <p:cNvSpPr/>
          <p:nvPr/>
        </p:nvSpPr>
        <p:spPr>
          <a:xfrm>
            <a:off x="7168896" y="4443984"/>
            <a:ext cx="502920" cy="0"/>
          </a:xfrm>
          <a:prstGeom prst="line">
            <a:avLst/>
          </a:prstGeom>
          <a:noFill/>
          <a:ln w="22860">
            <a:solidFill>
              <a:srgbClr val="C4B5FD"/>
            </a:solidFill>
            <a:prstDash val="solid"/>
            <a:headEnd type="none"/>
            <a:tailEnd type="triangle"/>
          </a:ln>
        </p:spPr>
      </p:sp>
      <p:sp>
        <p:nvSpPr>
          <p:cNvPr id="23" name="Shape 17"/>
          <p:cNvSpPr/>
          <p:nvPr/>
        </p:nvSpPr>
        <p:spPr>
          <a:xfrm>
            <a:off x="7562088" y="3401568"/>
            <a:ext cx="2926080" cy="2103120"/>
          </a:xfrm>
          <a:prstGeom prst="roundRect">
            <a:avLst>
              <a:gd name="adj" fmla="val 3478"/>
            </a:avLst>
          </a:prstGeom>
          <a:solidFill>
            <a:srgbClr val="1C1925"/>
          </a:solidFill>
          <a:ln w="12700">
            <a:solidFill>
              <a:srgbClr val="5EEAD4"/>
            </a:solidFill>
            <a:prstDash val="solid"/>
          </a:ln>
          <a:effectLst>
            <a:outerShdw sx="100000" sy="100000" kx="0" ky="0" algn="bl" rotWithShape="0" blurRad="Infinity" dist="Infinity" dir="Infinity">
              <a:srgbClr val="000000">
                <a:alpha val="Infinity"/>
              </a:srgbClr>
            </a:outerShdw>
          </a:effectLst>
        </p:spPr>
      </p:sp>
      <p:sp>
        <p:nvSpPr>
          <p:cNvPr id="24" name="Shape 18"/>
          <p:cNvSpPr/>
          <p:nvPr/>
        </p:nvSpPr>
        <p:spPr>
          <a:xfrm>
            <a:off x="7790688" y="3730752"/>
            <a:ext cx="658368" cy="658368"/>
          </a:xfrm>
          <a:prstGeom prst="ellipse">
            <a:avLst/>
          </a:prstGeom>
          <a:solidFill>
            <a:srgbClr val="5EEAD4"/>
          </a:solidFill>
          <a:ln w="6350">
            <a:solidFill>
              <a:srgbClr val="5EEAD4">
                <a:alpha val="0"/>
              </a:srgbClr>
            </a:solidFill>
            <a:prstDash val="solid"/>
          </a:ln>
        </p:spPr>
      </p:sp>
      <p:pic>
        <p:nvPicPr>
          <p:cNvPr id="25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968447" y="3908511"/>
            <a:ext cx="302849" cy="302849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8613648" y="3730752"/>
            <a:ext cx="1600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5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3. 组合成答案</a:t>
            </a:r>
            <a:endParaRPr lang="en-US" sz="1750" dirty="0"/>
          </a:p>
        </p:txBody>
      </p:sp>
      <p:sp>
        <p:nvSpPr>
          <p:cNvPr id="27" name="Text 20"/>
          <p:cNvSpPr/>
          <p:nvPr/>
        </p:nvSpPr>
        <p:spPr>
          <a:xfrm>
            <a:off x="7836408" y="4498848"/>
            <a:ext cx="2377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50" dirty="0">
                <a:solidFill>
                  <a:srgbClr val="D5D1D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带着历史经验继续工作</a:t>
            </a:r>
            <a:endParaRPr lang="en-US" sz="1250" dirty="0"/>
          </a:p>
        </p:txBody>
      </p:sp>
      <p:sp>
        <p:nvSpPr>
          <p:cNvPr id="28" name="Text 21"/>
          <p:cNvSpPr/>
          <p:nvPr/>
        </p:nvSpPr>
        <p:spPr>
          <a:xfrm>
            <a:off x="2194560" y="5897880"/>
            <a:ext cx="78181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C4B5F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搜索从“记得关键词”变成“说出大概意思”</a:t>
            </a:r>
            <a:endParaRPr lang="en-US" sz="1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5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1792" y="347472"/>
            <a:ext cx="3931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80" kern="0" dirty="0">
                <a:solidFill>
                  <a:srgbClr val="8B5CF6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06 · 第三步：用</a:t>
            </a:r>
            <a:endParaRPr lang="en-US" sz="1050" dirty="0"/>
          </a:p>
        </p:txBody>
      </p:sp>
      <p:sp>
        <p:nvSpPr>
          <p:cNvPr id="4" name="Text 1"/>
          <p:cNvSpPr/>
          <p:nvPr/>
        </p:nvSpPr>
        <p:spPr>
          <a:xfrm>
            <a:off x="10881360" y="310896"/>
            <a:ext cx="65836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6F6A7B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18</a:t>
            </a:r>
            <a:endParaRPr lang="en-US" sz="1050" dirty="0"/>
          </a:p>
        </p:txBody>
      </p:sp>
      <p:sp>
        <p:nvSpPr>
          <p:cNvPr id="5" name="Shape 2"/>
          <p:cNvSpPr/>
          <p:nvPr/>
        </p:nvSpPr>
        <p:spPr>
          <a:xfrm>
            <a:off x="11603736" y="438912"/>
            <a:ext cx="137160" cy="0"/>
          </a:xfrm>
          <a:prstGeom prst="line">
            <a:avLst/>
          </a:prstGeom>
          <a:noFill/>
          <a:ln w="27940">
            <a:solidFill>
              <a:srgbClr val="8B5CF6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21792" y="731520"/>
            <a:ext cx="10789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D0C1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真正的价值，是把资料用出来</a:t>
            </a:r>
            <a:endParaRPr lang="en-US" sz="3400" dirty="0"/>
          </a:p>
        </p:txBody>
      </p:sp>
      <p:sp>
        <p:nvSpPr>
          <p:cNvPr id="7" name="Text 4"/>
          <p:cNvSpPr/>
          <p:nvPr/>
        </p:nvSpPr>
        <p:spPr>
          <a:xfrm>
            <a:off x="640080" y="1499616"/>
            <a:ext cx="98755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6F6A7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同一套知识库，一边服务内部工作，一边服务对外创作</a:t>
            </a:r>
            <a:endParaRPr lang="en-US" sz="1700" dirty="0"/>
          </a:p>
        </p:txBody>
      </p:sp>
      <p:sp>
        <p:nvSpPr>
          <p:cNvPr id="8" name="Shape 5"/>
          <p:cNvSpPr/>
          <p:nvPr/>
        </p:nvSpPr>
        <p:spPr>
          <a:xfrm>
            <a:off x="731520" y="2057400"/>
            <a:ext cx="5230368" cy="3611880"/>
          </a:xfrm>
          <a:prstGeom prst="roundRect">
            <a:avLst>
              <a:gd name="adj" fmla="val 2025"/>
            </a:avLst>
          </a:prstGeom>
          <a:solidFill>
            <a:srgbClr val="0D0C12"/>
          </a:solidFill>
          <a:ln w="10160">
            <a:solidFill>
              <a:srgbClr val="0D0C12"/>
            </a:solidFill>
            <a:prstDash val="solid"/>
          </a:ln>
          <a:effectLst>
            <a:outerShdw sx="100000" sy="100000" kx="0" ky="0" algn="bl" rotWithShape="0" blurRad="Infinity" dist="Infinity" dir="Infinity">
              <a:srgbClr val="000000">
                <a:alpha val="Infinity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1115568" y="2423160"/>
            <a:ext cx="786384" cy="786384"/>
          </a:xfrm>
          <a:prstGeom prst="ellipse">
            <a:avLst/>
          </a:prstGeom>
          <a:solidFill>
            <a:srgbClr val="60A5FA"/>
          </a:solidFill>
          <a:ln w="6350">
            <a:solidFill>
              <a:srgbClr val="60A5FA">
                <a:alpha val="0"/>
              </a:srgbClr>
            </a:solidFill>
            <a:prstDash val="solid"/>
          </a:ln>
          <a:effectLst>
            <a:outerShdw sx="100000" sy="100000" kx="0" ky="0" algn="bl" rotWithShape="0" blurRad="Infinity" dist="Infinity" dir="Infinity">
              <a:srgbClr val="000000">
                <a:alpha val="Infinity"/>
              </a:srgbClr>
            </a:outerShdw>
          </a:effectLst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27892" y="2635484"/>
            <a:ext cx="361737" cy="361737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2057400" y="2542032"/>
            <a:ext cx="2971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工作｜接着上一次继续做</a:t>
            </a:r>
            <a:endParaRPr lang="en-US" sz="2200" dirty="0"/>
          </a:p>
        </p:txBody>
      </p:sp>
      <p:sp>
        <p:nvSpPr>
          <p:cNvPr id="12" name="Shape 8"/>
          <p:cNvSpPr/>
          <p:nvPr/>
        </p:nvSpPr>
        <p:spPr>
          <a:xfrm>
            <a:off x="1143000" y="3401568"/>
            <a:ext cx="338328" cy="338328"/>
          </a:xfrm>
          <a:prstGeom prst="ellipse">
            <a:avLst/>
          </a:prstGeom>
          <a:solidFill>
            <a:srgbClr val="24202F"/>
          </a:solidFill>
          <a:ln w="6350">
            <a:solidFill>
              <a:srgbClr val="60A5FA">
                <a:alpha val="80000"/>
              </a:srgbClr>
            </a:solidFill>
            <a:prstDash val="solid"/>
          </a:ln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34349" y="3492917"/>
            <a:ext cx="155631" cy="155631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600200" y="3419856"/>
            <a:ext cx="1143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D5D1D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历史经验</a:t>
            </a:r>
            <a:endParaRPr lang="en-US" sz="1450" dirty="0"/>
          </a:p>
        </p:txBody>
      </p:sp>
      <p:sp>
        <p:nvSpPr>
          <p:cNvPr id="15" name="Shape 10"/>
          <p:cNvSpPr/>
          <p:nvPr/>
        </p:nvSpPr>
        <p:spPr>
          <a:xfrm>
            <a:off x="2880360" y="3566160"/>
            <a:ext cx="1325880" cy="0"/>
          </a:xfrm>
          <a:prstGeom prst="line">
            <a:avLst/>
          </a:prstGeom>
          <a:noFill/>
          <a:ln w="17780">
            <a:solidFill>
              <a:srgbClr val="60A5FA"/>
            </a:solidFill>
            <a:prstDash val="solid"/>
            <a:headEnd type="none"/>
            <a:tailEnd type="triangle"/>
          </a:ln>
        </p:spPr>
      </p:sp>
      <p:sp>
        <p:nvSpPr>
          <p:cNvPr id="16" name="Shape 11"/>
          <p:cNvSpPr/>
          <p:nvPr/>
        </p:nvSpPr>
        <p:spPr>
          <a:xfrm>
            <a:off x="1143000" y="3968496"/>
            <a:ext cx="338328" cy="338328"/>
          </a:xfrm>
          <a:prstGeom prst="ellipse">
            <a:avLst/>
          </a:prstGeom>
          <a:solidFill>
            <a:srgbClr val="24202F"/>
          </a:solidFill>
          <a:ln w="6350">
            <a:solidFill>
              <a:srgbClr val="60A5FA">
                <a:alpha val="80000"/>
              </a:srgbClr>
            </a:solidFill>
            <a:prstDash val="solid"/>
          </a:ln>
        </p:spPr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34349" y="4059845"/>
            <a:ext cx="155631" cy="155631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1600200" y="3986784"/>
            <a:ext cx="1143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D5D1D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项目规则</a:t>
            </a:r>
            <a:endParaRPr lang="en-US" sz="1450" dirty="0"/>
          </a:p>
        </p:txBody>
      </p:sp>
      <p:sp>
        <p:nvSpPr>
          <p:cNvPr id="19" name="Shape 13"/>
          <p:cNvSpPr/>
          <p:nvPr/>
        </p:nvSpPr>
        <p:spPr>
          <a:xfrm>
            <a:off x="2880360" y="4133088"/>
            <a:ext cx="1325880" cy="0"/>
          </a:xfrm>
          <a:prstGeom prst="line">
            <a:avLst/>
          </a:prstGeom>
          <a:noFill/>
          <a:ln w="17780">
            <a:solidFill>
              <a:srgbClr val="60A5FA"/>
            </a:solidFill>
            <a:prstDash val="solid"/>
            <a:headEnd type="none"/>
            <a:tailEnd type="triangle"/>
          </a:ln>
        </p:spPr>
      </p:sp>
      <p:sp>
        <p:nvSpPr>
          <p:cNvPr id="20" name="Shape 14"/>
          <p:cNvSpPr/>
          <p:nvPr/>
        </p:nvSpPr>
        <p:spPr>
          <a:xfrm>
            <a:off x="1143000" y="4535424"/>
            <a:ext cx="338328" cy="338328"/>
          </a:xfrm>
          <a:prstGeom prst="ellipse">
            <a:avLst/>
          </a:prstGeom>
          <a:solidFill>
            <a:srgbClr val="24202F"/>
          </a:solidFill>
          <a:ln w="6350">
            <a:solidFill>
              <a:srgbClr val="60A5FA">
                <a:alpha val="80000"/>
              </a:srgbClr>
            </a:solidFill>
            <a:prstDash val="solid"/>
          </a:ln>
        </p:spPr>
      </p:sp>
      <p:pic>
        <p:nvPicPr>
          <p:cNvPr id="21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234349" y="4626773"/>
            <a:ext cx="155631" cy="155631"/>
          </a:xfrm>
          <a:prstGeom prst="rect">
            <a:avLst/>
          </a:prstGeom>
        </p:spPr>
      </p:pic>
      <p:sp>
        <p:nvSpPr>
          <p:cNvPr id="22" name="Text 15"/>
          <p:cNvSpPr/>
          <p:nvPr/>
        </p:nvSpPr>
        <p:spPr>
          <a:xfrm>
            <a:off x="1600200" y="4553712"/>
            <a:ext cx="1143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D5D1D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过去决策</a:t>
            </a:r>
            <a:endParaRPr lang="en-US" sz="1450" dirty="0"/>
          </a:p>
        </p:txBody>
      </p:sp>
      <p:sp>
        <p:nvSpPr>
          <p:cNvPr id="23" name="Shape 16"/>
          <p:cNvSpPr/>
          <p:nvPr/>
        </p:nvSpPr>
        <p:spPr>
          <a:xfrm>
            <a:off x="2880360" y="4700016"/>
            <a:ext cx="1325880" cy="0"/>
          </a:xfrm>
          <a:prstGeom prst="line">
            <a:avLst/>
          </a:prstGeom>
          <a:noFill/>
          <a:ln w="17780">
            <a:solidFill>
              <a:srgbClr val="60A5FA"/>
            </a:solidFill>
            <a:prstDash val="solid"/>
            <a:headEnd type="none"/>
            <a:tailEnd type="triangle"/>
          </a:ln>
        </p:spPr>
      </p:sp>
      <p:sp>
        <p:nvSpPr>
          <p:cNvPr id="24" name="Text 17"/>
          <p:cNvSpPr/>
          <p:nvPr/>
        </p:nvSpPr>
        <p:spPr>
          <a:xfrm>
            <a:off x="4224528" y="3959352"/>
            <a:ext cx="1234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50" b="1" dirty="0">
                <a:solidFill>
                  <a:srgbClr val="60A5F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AI 继续执行</a:t>
            </a:r>
            <a:endParaRPr lang="en-US" sz="1850" dirty="0"/>
          </a:p>
        </p:txBody>
      </p:sp>
      <p:sp>
        <p:nvSpPr>
          <p:cNvPr id="25" name="Shape 18"/>
          <p:cNvSpPr/>
          <p:nvPr/>
        </p:nvSpPr>
        <p:spPr>
          <a:xfrm>
            <a:off x="6236208" y="2057400"/>
            <a:ext cx="5230368" cy="3611880"/>
          </a:xfrm>
          <a:prstGeom prst="roundRect">
            <a:avLst>
              <a:gd name="adj" fmla="val 2025"/>
            </a:avLst>
          </a:prstGeom>
          <a:solidFill>
            <a:srgbClr val="FFFFFF"/>
          </a:solidFill>
          <a:ln w="10160">
            <a:solidFill>
              <a:srgbClr val="DCD7E4"/>
            </a:solidFill>
            <a:prstDash val="solid"/>
          </a:ln>
          <a:effectLst>
            <a:outerShdw sx="100000" sy="100000" kx="0" ky="0" algn="bl" rotWithShape="0" blurRad="Infinity" dist="Infinity" dir="Infinity">
              <a:srgbClr val="000000">
                <a:alpha val="Infinity"/>
              </a:srgbClr>
            </a:outerShdw>
          </a:effectLst>
        </p:spPr>
      </p:sp>
      <p:sp>
        <p:nvSpPr>
          <p:cNvPr id="26" name="Shape 19"/>
          <p:cNvSpPr/>
          <p:nvPr/>
        </p:nvSpPr>
        <p:spPr>
          <a:xfrm>
            <a:off x="6629400" y="2423160"/>
            <a:ext cx="786384" cy="786384"/>
          </a:xfrm>
          <a:prstGeom prst="ellipse">
            <a:avLst/>
          </a:prstGeom>
          <a:solidFill>
            <a:srgbClr val="8B5CF6"/>
          </a:solidFill>
          <a:ln w="6350">
            <a:solidFill>
              <a:srgbClr val="8B5CF6">
                <a:alpha val="0"/>
              </a:srgbClr>
            </a:solidFill>
            <a:prstDash val="solid"/>
          </a:ln>
          <a:effectLst>
            <a:outerShdw sx="100000" sy="100000" kx="0" ky="0" algn="bl" rotWithShape="0" blurRad="Infinity" dist="Infinity" dir="Infinity">
              <a:srgbClr val="000000">
                <a:alpha val="Infinity"/>
              </a:srgbClr>
            </a:outerShdw>
          </a:effectLst>
        </p:spPr>
      </p:sp>
      <p:pic>
        <p:nvPicPr>
          <p:cNvPr id="27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841724" y="2635484"/>
            <a:ext cx="361737" cy="361737"/>
          </a:xfrm>
          <a:prstGeom prst="rect">
            <a:avLst/>
          </a:prstGeom>
        </p:spPr>
      </p:pic>
      <p:sp>
        <p:nvSpPr>
          <p:cNvPr id="28" name="Text 20"/>
          <p:cNvSpPr/>
          <p:nvPr/>
        </p:nvSpPr>
        <p:spPr>
          <a:xfrm>
            <a:off x="7571232" y="2542032"/>
            <a:ext cx="3291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D0C1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创作｜从历史资料生成新内容</a:t>
            </a:r>
            <a:endParaRPr lang="en-US" sz="2200" dirty="0"/>
          </a:p>
        </p:txBody>
      </p:sp>
      <p:sp>
        <p:nvSpPr>
          <p:cNvPr id="29" name="Shape 21"/>
          <p:cNvSpPr/>
          <p:nvPr/>
        </p:nvSpPr>
        <p:spPr>
          <a:xfrm>
            <a:off x="6629400" y="3401568"/>
            <a:ext cx="338328" cy="338328"/>
          </a:xfrm>
          <a:prstGeom prst="ellipse">
            <a:avLst/>
          </a:prstGeom>
          <a:solidFill>
            <a:srgbClr val="EDE9FE"/>
          </a:solidFill>
          <a:ln w="6350">
            <a:solidFill>
              <a:srgbClr val="C4B5FD">
                <a:alpha val="85000"/>
              </a:srgbClr>
            </a:solidFill>
            <a:prstDash val="solid"/>
          </a:ln>
        </p:spPr>
      </p:sp>
      <p:pic>
        <p:nvPicPr>
          <p:cNvPr id="30" name="Image 6" descr="preencoded.png">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720749" y="3492917"/>
            <a:ext cx="155631" cy="155631"/>
          </a:xfrm>
          <a:prstGeom prst="rect">
            <a:avLst/>
          </a:prstGeom>
        </p:spPr>
      </p:pic>
      <p:sp>
        <p:nvSpPr>
          <p:cNvPr id="31" name="Text 22"/>
          <p:cNvSpPr/>
          <p:nvPr/>
        </p:nvSpPr>
        <p:spPr>
          <a:xfrm>
            <a:off x="7086600" y="3419856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6F6A7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找选题</a:t>
            </a:r>
            <a:endParaRPr lang="en-US" sz="1450" dirty="0"/>
          </a:p>
        </p:txBody>
      </p:sp>
      <p:sp>
        <p:nvSpPr>
          <p:cNvPr id="32" name="Shape 23"/>
          <p:cNvSpPr/>
          <p:nvPr/>
        </p:nvSpPr>
        <p:spPr>
          <a:xfrm>
            <a:off x="8668512" y="3566160"/>
            <a:ext cx="1188720" cy="0"/>
          </a:xfrm>
          <a:prstGeom prst="line">
            <a:avLst/>
          </a:prstGeom>
          <a:noFill/>
          <a:ln w="17780">
            <a:solidFill>
              <a:srgbClr val="8B5CF6"/>
            </a:solidFill>
            <a:prstDash val="solid"/>
            <a:headEnd type="none"/>
            <a:tailEnd type="triangle"/>
          </a:ln>
        </p:spPr>
      </p:sp>
      <p:sp>
        <p:nvSpPr>
          <p:cNvPr id="33" name="Shape 24"/>
          <p:cNvSpPr/>
          <p:nvPr/>
        </p:nvSpPr>
        <p:spPr>
          <a:xfrm>
            <a:off x="6629400" y="3968496"/>
            <a:ext cx="338328" cy="338328"/>
          </a:xfrm>
          <a:prstGeom prst="ellipse">
            <a:avLst/>
          </a:prstGeom>
          <a:solidFill>
            <a:srgbClr val="EDE9FE"/>
          </a:solidFill>
          <a:ln w="6350">
            <a:solidFill>
              <a:srgbClr val="C4B5FD">
                <a:alpha val="85000"/>
              </a:srgbClr>
            </a:solidFill>
            <a:prstDash val="solid"/>
          </a:ln>
        </p:spPr>
      </p:sp>
      <p:pic>
        <p:nvPicPr>
          <p:cNvPr id="34" name="Image 7" descr="preencoded.png">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720749" y="4059845"/>
            <a:ext cx="155631" cy="155631"/>
          </a:xfrm>
          <a:prstGeom prst="rect">
            <a:avLst/>
          </a:prstGeom>
        </p:spPr>
      </p:pic>
      <p:sp>
        <p:nvSpPr>
          <p:cNvPr id="35" name="Text 25"/>
          <p:cNvSpPr/>
          <p:nvPr/>
        </p:nvSpPr>
        <p:spPr>
          <a:xfrm>
            <a:off x="7086600" y="3986784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6F6A7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找素材</a:t>
            </a:r>
            <a:endParaRPr lang="en-US" sz="1450" dirty="0"/>
          </a:p>
        </p:txBody>
      </p:sp>
      <p:sp>
        <p:nvSpPr>
          <p:cNvPr id="36" name="Shape 26"/>
          <p:cNvSpPr/>
          <p:nvPr/>
        </p:nvSpPr>
        <p:spPr>
          <a:xfrm>
            <a:off x="8668512" y="4133088"/>
            <a:ext cx="1188720" cy="0"/>
          </a:xfrm>
          <a:prstGeom prst="line">
            <a:avLst/>
          </a:prstGeom>
          <a:noFill/>
          <a:ln w="17780">
            <a:solidFill>
              <a:srgbClr val="8B5CF6"/>
            </a:solidFill>
            <a:prstDash val="solid"/>
            <a:headEnd type="none"/>
            <a:tailEnd type="triangle"/>
          </a:ln>
        </p:spPr>
      </p:sp>
      <p:sp>
        <p:nvSpPr>
          <p:cNvPr id="37" name="Shape 27"/>
          <p:cNvSpPr/>
          <p:nvPr/>
        </p:nvSpPr>
        <p:spPr>
          <a:xfrm>
            <a:off x="6629400" y="4535424"/>
            <a:ext cx="338328" cy="338328"/>
          </a:xfrm>
          <a:prstGeom prst="ellipse">
            <a:avLst/>
          </a:prstGeom>
          <a:solidFill>
            <a:srgbClr val="EDE9FE"/>
          </a:solidFill>
          <a:ln w="6350">
            <a:solidFill>
              <a:srgbClr val="C4B5FD">
                <a:alpha val="85000"/>
              </a:srgbClr>
            </a:solidFill>
            <a:prstDash val="solid"/>
          </a:ln>
        </p:spPr>
      </p:sp>
      <p:pic>
        <p:nvPicPr>
          <p:cNvPr id="38" name="Image 8" descr="preencoded.png">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6720749" y="4626773"/>
            <a:ext cx="155631" cy="155631"/>
          </a:xfrm>
          <a:prstGeom prst="rect">
            <a:avLst/>
          </a:prstGeom>
        </p:spPr>
      </p:pic>
      <p:sp>
        <p:nvSpPr>
          <p:cNvPr id="39" name="Text 28"/>
          <p:cNvSpPr/>
          <p:nvPr/>
        </p:nvSpPr>
        <p:spPr>
          <a:xfrm>
            <a:off x="7086600" y="4553712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6F6A7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补充全网资料</a:t>
            </a:r>
            <a:endParaRPr lang="en-US" sz="1450" dirty="0"/>
          </a:p>
        </p:txBody>
      </p:sp>
      <p:sp>
        <p:nvSpPr>
          <p:cNvPr id="40" name="Shape 29"/>
          <p:cNvSpPr/>
          <p:nvPr/>
        </p:nvSpPr>
        <p:spPr>
          <a:xfrm>
            <a:off x="8668512" y="4700016"/>
            <a:ext cx="1188720" cy="0"/>
          </a:xfrm>
          <a:prstGeom prst="line">
            <a:avLst/>
          </a:prstGeom>
          <a:noFill/>
          <a:ln w="17780">
            <a:solidFill>
              <a:srgbClr val="8B5CF6"/>
            </a:solidFill>
            <a:prstDash val="solid"/>
            <a:headEnd type="none"/>
            <a:tailEnd type="triangle"/>
          </a:ln>
        </p:spPr>
      </p:sp>
      <p:sp>
        <p:nvSpPr>
          <p:cNvPr id="41" name="Text 30"/>
          <p:cNvSpPr/>
          <p:nvPr/>
        </p:nvSpPr>
        <p:spPr>
          <a:xfrm>
            <a:off x="9829800" y="3950208"/>
            <a:ext cx="1417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50" b="1" dirty="0">
                <a:solidFill>
                  <a:srgbClr val="8B5CF6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文章 · 视频 · 产品</a:t>
            </a:r>
            <a:endParaRPr lang="en-US" sz="1750" dirty="0"/>
          </a:p>
        </p:txBody>
      </p:sp>
      <p:sp>
        <p:nvSpPr>
          <p:cNvPr id="42" name="Text 31"/>
          <p:cNvSpPr/>
          <p:nvPr/>
        </p:nvSpPr>
        <p:spPr>
          <a:xfrm>
            <a:off x="1417320" y="5907024"/>
            <a:ext cx="9326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50" b="1" dirty="0">
                <a:solidFill>
                  <a:srgbClr val="8B5CF6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过去的经验，不再停在笔记里，而是不断参与新的工作和创作。</a:t>
            </a:r>
            <a:endParaRPr lang="en-US" sz="18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D0C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1792" y="347472"/>
            <a:ext cx="3931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80" kern="0" dirty="0">
                <a:solidFill>
                  <a:srgbClr val="C4B5FD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07 · 同步与备份</a:t>
            </a:r>
            <a:endParaRPr lang="en-US" sz="1050" dirty="0"/>
          </a:p>
        </p:txBody>
      </p:sp>
      <p:sp>
        <p:nvSpPr>
          <p:cNvPr id="4" name="Text 1"/>
          <p:cNvSpPr/>
          <p:nvPr/>
        </p:nvSpPr>
        <p:spPr>
          <a:xfrm>
            <a:off x="10881360" y="310896"/>
            <a:ext cx="65836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D5D1DC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19</a:t>
            </a:r>
            <a:endParaRPr lang="en-US" sz="1050" dirty="0"/>
          </a:p>
        </p:txBody>
      </p:sp>
      <p:sp>
        <p:nvSpPr>
          <p:cNvPr id="5" name="Shape 2"/>
          <p:cNvSpPr/>
          <p:nvPr/>
        </p:nvSpPr>
        <p:spPr>
          <a:xfrm>
            <a:off x="11603736" y="438912"/>
            <a:ext cx="137160" cy="0"/>
          </a:xfrm>
          <a:prstGeom prst="line">
            <a:avLst/>
          </a:prstGeom>
          <a:noFill/>
          <a:ln w="27940">
            <a:solidFill>
              <a:srgbClr val="C4B5FD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13232" y="841248"/>
            <a:ext cx="4754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同步 ≠ 备份</a:t>
            </a:r>
            <a:endParaRPr lang="en-US" sz="4400" dirty="0"/>
          </a:p>
        </p:txBody>
      </p:sp>
      <p:sp>
        <p:nvSpPr>
          <p:cNvPr id="7" name="Text 4"/>
          <p:cNvSpPr/>
          <p:nvPr/>
        </p:nvSpPr>
        <p:spPr>
          <a:xfrm>
            <a:off x="640080" y="1572768"/>
            <a:ext cx="98755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D5D1D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本地化带来自由，也意味着数据保护要自己设计</a:t>
            </a:r>
            <a:endParaRPr lang="en-US" sz="1700" dirty="0"/>
          </a:p>
        </p:txBody>
      </p:sp>
      <p:sp>
        <p:nvSpPr>
          <p:cNvPr id="8" name="Shape 5"/>
          <p:cNvSpPr/>
          <p:nvPr/>
        </p:nvSpPr>
        <p:spPr>
          <a:xfrm>
            <a:off x="749808" y="2331720"/>
            <a:ext cx="5102352" cy="3154680"/>
          </a:xfrm>
          <a:prstGeom prst="roundRect">
            <a:avLst>
              <a:gd name="adj" fmla="val 2319"/>
            </a:avLst>
          </a:prstGeom>
          <a:solidFill>
            <a:srgbClr val="1C1925"/>
          </a:solidFill>
          <a:ln w="15240">
            <a:solidFill>
              <a:srgbClr val="60A5FA"/>
            </a:solidFill>
            <a:prstDash val="solid"/>
          </a:ln>
          <a:effectLst>
            <a:outerShdw sx="100000" sy="100000" kx="0" ky="0" algn="bl" rotWithShape="0" blurRad="Infinity" dist="Infinity" dir="Infinity">
              <a:srgbClr val="000000">
                <a:alpha val="Infinity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1170432" y="2697480"/>
            <a:ext cx="786384" cy="786384"/>
          </a:xfrm>
          <a:prstGeom prst="ellipse">
            <a:avLst/>
          </a:prstGeom>
          <a:solidFill>
            <a:srgbClr val="60A5FA"/>
          </a:solidFill>
          <a:ln w="6350">
            <a:solidFill>
              <a:srgbClr val="60A5FA">
                <a:alpha val="0"/>
              </a:srgbClr>
            </a:solidFill>
            <a:prstDash val="solid"/>
          </a:ln>
          <a:effectLst>
            <a:outerShdw sx="100000" sy="100000" kx="0" ky="0" algn="bl" rotWithShape="0" blurRad="Infinity" dist="Infinity" dir="Infinity">
              <a:srgbClr val="000000">
                <a:alpha val="Infinity"/>
              </a:srgbClr>
            </a:outerShdw>
          </a:effectLst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82756" y="2909804"/>
            <a:ext cx="361737" cy="361737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2130552" y="2816352"/>
            <a:ext cx="2560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iCloud｜负责同步</a:t>
            </a:r>
            <a:endParaRPr lang="en-US" sz="2300" dirty="0"/>
          </a:p>
        </p:txBody>
      </p:sp>
      <p:sp>
        <p:nvSpPr>
          <p:cNvPr id="12" name="Shape 8"/>
          <p:cNvSpPr/>
          <p:nvPr/>
        </p:nvSpPr>
        <p:spPr>
          <a:xfrm>
            <a:off x="1325880" y="3822192"/>
            <a:ext cx="658368" cy="658368"/>
          </a:xfrm>
          <a:prstGeom prst="ellipse">
            <a:avLst/>
          </a:prstGeom>
          <a:solidFill>
            <a:srgbClr val="15131D"/>
          </a:solidFill>
          <a:ln w="6350">
            <a:solidFill>
              <a:srgbClr val="60A5FA">
                <a:alpha val="80000"/>
              </a:srgbClr>
            </a:solidFill>
            <a:prstDash val="solid"/>
          </a:ln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503639" y="3999951"/>
            <a:ext cx="302849" cy="302849"/>
          </a:xfrm>
          <a:prstGeom prst="rect">
            <a:avLst/>
          </a:prstGeom>
        </p:spPr>
      </p:pic>
      <p:sp>
        <p:nvSpPr>
          <p:cNvPr id="14" name="Shape 9"/>
          <p:cNvSpPr/>
          <p:nvPr/>
        </p:nvSpPr>
        <p:spPr>
          <a:xfrm>
            <a:off x="2148840" y="4151376"/>
            <a:ext cx="960120" cy="0"/>
          </a:xfrm>
          <a:prstGeom prst="line">
            <a:avLst/>
          </a:prstGeom>
          <a:noFill/>
          <a:ln w="22860">
            <a:solidFill>
              <a:srgbClr val="60A5FA"/>
            </a:solidFill>
            <a:prstDash val="solid"/>
            <a:headEnd type="none"/>
            <a:tailEnd type="triangle"/>
          </a:ln>
        </p:spPr>
      </p:sp>
      <p:sp>
        <p:nvSpPr>
          <p:cNvPr id="15" name="Shape 10"/>
          <p:cNvSpPr/>
          <p:nvPr/>
        </p:nvSpPr>
        <p:spPr>
          <a:xfrm>
            <a:off x="3337560" y="3822192"/>
            <a:ext cx="658368" cy="658368"/>
          </a:xfrm>
          <a:prstGeom prst="ellipse">
            <a:avLst/>
          </a:prstGeom>
          <a:solidFill>
            <a:srgbClr val="15131D"/>
          </a:solidFill>
          <a:ln w="6350">
            <a:solidFill>
              <a:srgbClr val="60A5FA">
                <a:alpha val="80000"/>
              </a:srgbClr>
            </a:solidFill>
            <a:prstDash val="solid"/>
          </a:ln>
        </p:spPr>
      </p:sp>
      <p:pic>
        <p:nvPicPr>
          <p:cNvPr id="1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515319" y="3999951"/>
            <a:ext cx="302849" cy="302849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4187952" y="3968496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60A5F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电脑 ↔ 手机</a:t>
            </a:r>
            <a:endParaRPr lang="en-US" sz="1450" dirty="0"/>
          </a:p>
        </p:txBody>
      </p:sp>
      <p:sp>
        <p:nvSpPr>
          <p:cNvPr id="18" name="Text 12"/>
          <p:cNvSpPr/>
          <p:nvPr/>
        </p:nvSpPr>
        <p:spPr>
          <a:xfrm>
            <a:off x="1170432" y="4828032"/>
            <a:ext cx="3931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D5D1D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需要多端使用的笔记参与同步</a:t>
            </a:r>
            <a:endParaRPr lang="en-US" sz="1350" dirty="0"/>
          </a:p>
        </p:txBody>
      </p:sp>
      <p:sp>
        <p:nvSpPr>
          <p:cNvPr id="19" name="Shape 13"/>
          <p:cNvSpPr/>
          <p:nvPr/>
        </p:nvSpPr>
        <p:spPr>
          <a:xfrm>
            <a:off x="6327648" y="2331720"/>
            <a:ext cx="5102352" cy="3154680"/>
          </a:xfrm>
          <a:prstGeom prst="roundRect">
            <a:avLst>
              <a:gd name="adj" fmla="val 2319"/>
            </a:avLst>
          </a:prstGeom>
          <a:solidFill>
            <a:srgbClr val="1C1925"/>
          </a:solidFill>
          <a:ln w="15240">
            <a:solidFill>
              <a:srgbClr val="8B5CF6"/>
            </a:solidFill>
            <a:prstDash val="solid"/>
          </a:ln>
          <a:effectLst>
            <a:outerShdw sx="100000" sy="100000" kx="0" ky="0" algn="bl" rotWithShape="0" blurRad="Infinity" dist="Infinity" dir="Infinity">
              <a:srgbClr val="000000">
                <a:alpha val="Infinity"/>
              </a:srgbClr>
            </a:outerShdw>
          </a:effectLst>
        </p:spPr>
      </p:sp>
      <p:sp>
        <p:nvSpPr>
          <p:cNvPr id="20" name="Shape 14"/>
          <p:cNvSpPr/>
          <p:nvPr/>
        </p:nvSpPr>
        <p:spPr>
          <a:xfrm>
            <a:off x="6748272" y="2697480"/>
            <a:ext cx="786384" cy="786384"/>
          </a:xfrm>
          <a:prstGeom prst="ellipse">
            <a:avLst/>
          </a:prstGeom>
          <a:solidFill>
            <a:srgbClr val="8B5CF6"/>
          </a:solidFill>
          <a:ln w="6350">
            <a:solidFill>
              <a:srgbClr val="8B5CF6">
                <a:alpha val="0"/>
              </a:srgbClr>
            </a:solidFill>
            <a:prstDash val="solid"/>
          </a:ln>
          <a:effectLst>
            <a:outerShdw sx="100000" sy="100000" kx="0" ky="0" algn="bl" rotWithShape="0" blurRad="Infinity" dist="Infinity" dir="Infinity">
              <a:srgbClr val="000000">
                <a:alpha val="Infinity"/>
              </a:srgbClr>
            </a:outerShdw>
          </a:effectLst>
        </p:spPr>
      </p:sp>
      <p:pic>
        <p:nvPicPr>
          <p:cNvPr id="21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960596" y="2909804"/>
            <a:ext cx="361737" cy="361737"/>
          </a:xfrm>
          <a:prstGeom prst="rect">
            <a:avLst/>
          </a:prstGeom>
        </p:spPr>
      </p:pic>
      <p:sp>
        <p:nvSpPr>
          <p:cNvPr id="22" name="Text 15"/>
          <p:cNvSpPr/>
          <p:nvPr/>
        </p:nvSpPr>
        <p:spPr>
          <a:xfrm>
            <a:off x="7708392" y="2816352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Git｜负责备份与历史</a:t>
            </a:r>
            <a:endParaRPr lang="en-US" sz="2300" dirty="0"/>
          </a:p>
        </p:txBody>
      </p:sp>
      <p:sp>
        <p:nvSpPr>
          <p:cNvPr id="23" name="Shape 16"/>
          <p:cNvSpPr/>
          <p:nvPr/>
        </p:nvSpPr>
        <p:spPr>
          <a:xfrm>
            <a:off x="7251192" y="4133088"/>
            <a:ext cx="658368" cy="0"/>
          </a:xfrm>
          <a:prstGeom prst="line">
            <a:avLst/>
          </a:prstGeom>
          <a:noFill/>
          <a:ln w="19050">
            <a:solidFill>
              <a:srgbClr val="C4B5FD"/>
            </a:solidFill>
            <a:prstDash val="solid"/>
          </a:ln>
        </p:spPr>
      </p:sp>
      <p:sp>
        <p:nvSpPr>
          <p:cNvPr id="24" name="Shape 17"/>
          <p:cNvSpPr/>
          <p:nvPr/>
        </p:nvSpPr>
        <p:spPr>
          <a:xfrm>
            <a:off x="7086600" y="3968496"/>
            <a:ext cx="329184" cy="329184"/>
          </a:xfrm>
          <a:prstGeom prst="ellipse">
            <a:avLst/>
          </a:prstGeom>
          <a:solidFill>
            <a:srgbClr val="24202F"/>
          </a:solidFill>
          <a:ln w="12700">
            <a:solidFill>
              <a:srgbClr val="A78BFA"/>
            </a:solidFill>
            <a:prstDash val="solid"/>
          </a:ln>
        </p:spPr>
      </p:sp>
      <p:sp>
        <p:nvSpPr>
          <p:cNvPr id="25" name="Shape 18"/>
          <p:cNvSpPr/>
          <p:nvPr/>
        </p:nvSpPr>
        <p:spPr>
          <a:xfrm>
            <a:off x="8074152" y="4133088"/>
            <a:ext cx="658368" cy="0"/>
          </a:xfrm>
          <a:prstGeom prst="line">
            <a:avLst/>
          </a:prstGeom>
          <a:noFill/>
          <a:ln w="19050">
            <a:solidFill>
              <a:srgbClr val="C4B5FD"/>
            </a:solidFill>
            <a:prstDash val="solid"/>
          </a:ln>
        </p:spPr>
      </p:sp>
      <p:sp>
        <p:nvSpPr>
          <p:cNvPr id="26" name="Shape 19"/>
          <p:cNvSpPr/>
          <p:nvPr/>
        </p:nvSpPr>
        <p:spPr>
          <a:xfrm>
            <a:off x="7909560" y="3968496"/>
            <a:ext cx="329184" cy="329184"/>
          </a:xfrm>
          <a:prstGeom prst="ellipse">
            <a:avLst/>
          </a:prstGeom>
          <a:solidFill>
            <a:srgbClr val="24202F"/>
          </a:solidFill>
          <a:ln w="12700">
            <a:solidFill>
              <a:srgbClr val="A78BFA"/>
            </a:solidFill>
            <a:prstDash val="solid"/>
          </a:ln>
        </p:spPr>
      </p:sp>
      <p:sp>
        <p:nvSpPr>
          <p:cNvPr id="27" name="Shape 20"/>
          <p:cNvSpPr/>
          <p:nvPr/>
        </p:nvSpPr>
        <p:spPr>
          <a:xfrm>
            <a:off x="8897112" y="4133088"/>
            <a:ext cx="658368" cy="0"/>
          </a:xfrm>
          <a:prstGeom prst="line">
            <a:avLst/>
          </a:prstGeom>
          <a:noFill/>
          <a:ln w="19050">
            <a:solidFill>
              <a:srgbClr val="C4B5FD"/>
            </a:solidFill>
            <a:prstDash val="solid"/>
          </a:ln>
        </p:spPr>
      </p:sp>
      <p:sp>
        <p:nvSpPr>
          <p:cNvPr id="28" name="Shape 21"/>
          <p:cNvSpPr/>
          <p:nvPr/>
        </p:nvSpPr>
        <p:spPr>
          <a:xfrm>
            <a:off x="8732520" y="3968496"/>
            <a:ext cx="329184" cy="329184"/>
          </a:xfrm>
          <a:prstGeom prst="ellipse">
            <a:avLst/>
          </a:prstGeom>
          <a:solidFill>
            <a:srgbClr val="24202F"/>
          </a:solidFill>
          <a:ln w="12700">
            <a:solidFill>
              <a:srgbClr val="A78BFA"/>
            </a:solidFill>
            <a:prstDash val="solid"/>
          </a:ln>
        </p:spPr>
      </p:sp>
      <p:sp>
        <p:nvSpPr>
          <p:cNvPr id="29" name="Shape 22"/>
          <p:cNvSpPr/>
          <p:nvPr/>
        </p:nvSpPr>
        <p:spPr>
          <a:xfrm>
            <a:off x="9720072" y="4133088"/>
            <a:ext cx="658368" cy="0"/>
          </a:xfrm>
          <a:prstGeom prst="line">
            <a:avLst/>
          </a:prstGeom>
          <a:noFill/>
          <a:ln w="19050">
            <a:solidFill>
              <a:srgbClr val="C4B5FD"/>
            </a:solidFill>
            <a:prstDash val="solid"/>
          </a:ln>
        </p:spPr>
      </p:sp>
      <p:sp>
        <p:nvSpPr>
          <p:cNvPr id="30" name="Shape 23"/>
          <p:cNvSpPr/>
          <p:nvPr/>
        </p:nvSpPr>
        <p:spPr>
          <a:xfrm>
            <a:off x="9555480" y="3968496"/>
            <a:ext cx="329184" cy="329184"/>
          </a:xfrm>
          <a:prstGeom prst="ellipse">
            <a:avLst/>
          </a:prstGeom>
          <a:solidFill>
            <a:srgbClr val="24202F"/>
          </a:solidFill>
          <a:ln w="12700">
            <a:solidFill>
              <a:srgbClr val="A78BFA"/>
            </a:solidFill>
            <a:prstDash val="solid"/>
          </a:ln>
        </p:spPr>
      </p:sp>
      <p:sp>
        <p:nvSpPr>
          <p:cNvPr id="31" name="Shape 24"/>
          <p:cNvSpPr/>
          <p:nvPr/>
        </p:nvSpPr>
        <p:spPr>
          <a:xfrm>
            <a:off x="10378440" y="3968496"/>
            <a:ext cx="329184" cy="329184"/>
          </a:xfrm>
          <a:prstGeom prst="ellipse">
            <a:avLst/>
          </a:prstGeom>
          <a:solidFill>
            <a:srgbClr val="8B5CF6"/>
          </a:solidFill>
          <a:ln w="12700">
            <a:solidFill>
              <a:srgbClr val="A78BFA"/>
            </a:solidFill>
            <a:prstDash val="solid"/>
          </a:ln>
        </p:spPr>
      </p:sp>
      <p:sp>
        <p:nvSpPr>
          <p:cNvPr id="32" name="Text 25"/>
          <p:cNvSpPr/>
          <p:nvPr/>
        </p:nvSpPr>
        <p:spPr>
          <a:xfrm>
            <a:off x="6858000" y="4526280"/>
            <a:ext cx="1188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D5D1D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修改历史</a:t>
            </a:r>
            <a:endParaRPr lang="en-US" sz="1350" dirty="0"/>
          </a:p>
        </p:txBody>
      </p:sp>
      <p:sp>
        <p:nvSpPr>
          <p:cNvPr id="33" name="Text 26"/>
          <p:cNvSpPr/>
          <p:nvPr/>
        </p:nvSpPr>
        <p:spPr>
          <a:xfrm>
            <a:off x="8366760" y="4526280"/>
            <a:ext cx="1188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D5D1D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误删恢复</a:t>
            </a:r>
            <a:endParaRPr lang="en-US" sz="1350" dirty="0"/>
          </a:p>
        </p:txBody>
      </p:sp>
      <p:sp>
        <p:nvSpPr>
          <p:cNvPr id="34" name="Text 27"/>
          <p:cNvSpPr/>
          <p:nvPr/>
        </p:nvSpPr>
        <p:spPr>
          <a:xfrm>
            <a:off x="9875520" y="4526280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D5D1D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找回旧版本</a:t>
            </a:r>
            <a:endParaRPr lang="en-US" sz="1350" dirty="0"/>
          </a:p>
        </p:txBody>
      </p:sp>
      <p:sp>
        <p:nvSpPr>
          <p:cNvPr id="35" name="Text 28"/>
          <p:cNvSpPr/>
          <p:nvPr/>
        </p:nvSpPr>
        <p:spPr>
          <a:xfrm>
            <a:off x="1938528" y="5897880"/>
            <a:ext cx="83210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50" b="1" dirty="0">
                <a:solidFill>
                  <a:srgbClr val="C4B5F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不需要传到手机的内部文件，我会设置为不参与 iCloud 同步。</a:t>
            </a:r>
            <a:endParaRPr lang="en-US" sz="1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5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1792" y="347472"/>
            <a:ext cx="3931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80" kern="0" dirty="0">
                <a:solidFill>
                  <a:srgbClr val="8B5CF6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08 · 结论</a:t>
            </a:r>
            <a:endParaRPr lang="en-US" sz="1050" dirty="0"/>
          </a:p>
        </p:txBody>
      </p:sp>
      <p:sp>
        <p:nvSpPr>
          <p:cNvPr id="4" name="Text 1"/>
          <p:cNvSpPr/>
          <p:nvPr/>
        </p:nvSpPr>
        <p:spPr>
          <a:xfrm>
            <a:off x="10881360" y="310896"/>
            <a:ext cx="65836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6F6A7B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20</a:t>
            </a:r>
            <a:endParaRPr lang="en-US" sz="1050" dirty="0"/>
          </a:p>
        </p:txBody>
      </p:sp>
      <p:sp>
        <p:nvSpPr>
          <p:cNvPr id="5" name="Shape 2"/>
          <p:cNvSpPr/>
          <p:nvPr/>
        </p:nvSpPr>
        <p:spPr>
          <a:xfrm>
            <a:off x="11603736" y="438912"/>
            <a:ext cx="137160" cy="0"/>
          </a:xfrm>
          <a:prstGeom prst="line">
            <a:avLst/>
          </a:prstGeom>
          <a:noFill/>
          <a:ln w="27940">
            <a:solidFill>
              <a:srgbClr val="8B5CF6"/>
            </a:solidFill>
            <a:prstDash val="solid"/>
          </a:ln>
        </p:spPr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046720" y="1051560"/>
            <a:ext cx="3474720" cy="347472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713232" y="1325880"/>
            <a:ext cx="1188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6F6A7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以前：</a:t>
            </a:r>
            <a:endParaRPr lang="en-US" sz="1800" dirty="0"/>
          </a:p>
        </p:txBody>
      </p:sp>
      <p:sp>
        <p:nvSpPr>
          <p:cNvPr id="8" name="Text 4"/>
          <p:cNvSpPr/>
          <p:nvPr/>
        </p:nvSpPr>
        <p:spPr>
          <a:xfrm>
            <a:off x="713232" y="1783080"/>
            <a:ext cx="6126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6F6A7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笔记是人的第二大脑</a:t>
            </a:r>
            <a:endParaRPr lang="en-US" sz="3600" dirty="0"/>
          </a:p>
        </p:txBody>
      </p:sp>
      <p:sp>
        <p:nvSpPr>
          <p:cNvPr id="9" name="Shape 5"/>
          <p:cNvSpPr/>
          <p:nvPr/>
        </p:nvSpPr>
        <p:spPr>
          <a:xfrm>
            <a:off x="731520" y="2267712"/>
            <a:ext cx="4892040" cy="0"/>
          </a:xfrm>
          <a:prstGeom prst="line">
            <a:avLst/>
          </a:prstGeom>
          <a:noFill/>
          <a:ln w="66040">
            <a:solidFill>
              <a:srgbClr val="FB7185">
                <a:alpha val="82000"/>
              </a:srgbClr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713232" y="2880360"/>
            <a:ext cx="1188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8B5CF6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现在：</a:t>
            </a:r>
            <a:endParaRPr lang="en-US" sz="1800" dirty="0"/>
          </a:p>
        </p:txBody>
      </p:sp>
      <p:sp>
        <p:nvSpPr>
          <p:cNvPr id="11" name="Text 7"/>
          <p:cNvSpPr/>
          <p:nvPr/>
        </p:nvSpPr>
        <p:spPr>
          <a:xfrm>
            <a:off x="713232" y="3310128"/>
            <a:ext cx="70408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200" b="1" dirty="0">
                <a:solidFill>
                  <a:srgbClr val="0D0C1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笔记也是 AI 的全能工作台</a:t>
            </a:r>
            <a:endParaRPr lang="en-US" sz="4200" dirty="0"/>
          </a:p>
        </p:txBody>
      </p:sp>
      <p:sp>
        <p:nvSpPr>
          <p:cNvPr id="12" name="Shape 8"/>
          <p:cNvSpPr/>
          <p:nvPr/>
        </p:nvSpPr>
        <p:spPr>
          <a:xfrm>
            <a:off x="749808" y="4718304"/>
            <a:ext cx="6629400" cy="1051560"/>
          </a:xfrm>
          <a:prstGeom prst="roundRect">
            <a:avLst>
              <a:gd name="adj" fmla="val 6957"/>
            </a:avLst>
          </a:prstGeom>
          <a:solidFill>
            <a:srgbClr val="0D0C12"/>
          </a:solidFill>
          <a:ln w="10160">
            <a:solidFill>
              <a:srgbClr val="0D0C12"/>
            </a:solidFill>
            <a:prstDash val="solid"/>
          </a:ln>
          <a:effectLst>
            <a:outerShdw sx="100000" sy="100000" kx="0" ky="0" algn="bl" rotWithShape="0" blurRad="Infinity" dist="Infinity" dir="Infinity">
              <a:srgbClr val="000000">
                <a:alpha val="Infinity"/>
              </a:srgbClr>
            </a:outerShdw>
          </a:effectLst>
        </p:spPr>
      </p:sp>
      <p:sp>
        <p:nvSpPr>
          <p:cNvPr id="13" name="Text 9"/>
          <p:cNvSpPr/>
          <p:nvPr/>
        </p:nvSpPr>
        <p:spPr>
          <a:xfrm>
            <a:off x="1097280" y="5065776"/>
            <a:ext cx="5943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50" b="1" dirty="0">
                <a:solidFill>
                  <a:srgbClr val="60A5F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经验</a:t>
            </a:r>
            <a:pPr algn="ctr" indent="0" marL="0">
              <a:buNone/>
            </a:pPr>
            <a:r>
              <a:rPr lang="en-US" sz="1650" dirty="0">
                <a:solidFill>
                  <a:srgbClr val="D5D1D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  +  </a:t>
            </a:r>
            <a:pPr algn="ctr" indent="0" marL="0">
              <a:buNone/>
            </a:pPr>
            <a:r>
              <a:rPr lang="en-US" sz="1650" b="1" dirty="0">
                <a:solidFill>
                  <a:srgbClr val="C4B5F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规则</a:t>
            </a:r>
            <a:pPr algn="ctr" indent="0" marL="0">
              <a:buNone/>
            </a:pPr>
            <a:r>
              <a:rPr lang="en-US" sz="1650" dirty="0">
                <a:solidFill>
                  <a:srgbClr val="D5D1D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  +  </a:t>
            </a:r>
            <a:pPr algn="ctr" indent="0" marL="0">
              <a:buNone/>
            </a:pPr>
            <a:r>
              <a:rPr lang="en-US" sz="1650" b="1" dirty="0">
                <a:solidFill>
                  <a:srgbClr val="5EEAD4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历史资料</a:t>
            </a:r>
            <a:pPr algn="ctr" indent="0" marL="0">
              <a:buNone/>
            </a:pPr>
            <a:r>
              <a:rPr lang="en-US" sz="1650" dirty="0">
                <a:solidFill>
                  <a:srgbClr val="D5D1D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  →  </a:t>
            </a:r>
            <a:pPr algn="ctr" indent="0" marL="0">
              <a:buNone/>
            </a:pPr>
            <a:r>
              <a:rPr lang="en-US" sz="165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AI 接着过去继续工作</a:t>
            </a:r>
            <a:endParaRPr lang="en-US" sz="1650" dirty="0"/>
          </a:p>
        </p:txBody>
      </p:sp>
      <p:sp>
        <p:nvSpPr>
          <p:cNvPr id="14" name="Text 10"/>
          <p:cNvSpPr/>
          <p:nvPr/>
        </p:nvSpPr>
        <p:spPr>
          <a:xfrm>
            <a:off x="1572768" y="6016752"/>
            <a:ext cx="9052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50" b="1" dirty="0">
                <a:solidFill>
                  <a:srgbClr val="8B5CF6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不是为了把笔记做得更复杂，而是让过去的积累真正参与今天。</a:t>
            </a:r>
            <a:endParaRPr lang="en-US" sz="18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0D0C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1792" y="347472"/>
            <a:ext cx="3931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80" kern="0" dirty="0">
                <a:solidFill>
                  <a:srgbClr val="C4B5FD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下一期</a:t>
            </a:r>
            <a:endParaRPr lang="en-US" sz="1050" dirty="0"/>
          </a:p>
        </p:txBody>
      </p:sp>
      <p:sp>
        <p:nvSpPr>
          <p:cNvPr id="4" name="Text 1"/>
          <p:cNvSpPr/>
          <p:nvPr/>
        </p:nvSpPr>
        <p:spPr>
          <a:xfrm>
            <a:off x="10881360" y="310896"/>
            <a:ext cx="65836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D5D1DC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21</a:t>
            </a:r>
            <a:endParaRPr lang="en-US" sz="1050" dirty="0"/>
          </a:p>
        </p:txBody>
      </p:sp>
      <p:sp>
        <p:nvSpPr>
          <p:cNvPr id="5" name="Shape 2"/>
          <p:cNvSpPr/>
          <p:nvPr/>
        </p:nvSpPr>
        <p:spPr>
          <a:xfrm>
            <a:off x="11603736" y="438912"/>
            <a:ext cx="137160" cy="0"/>
          </a:xfrm>
          <a:prstGeom prst="line">
            <a:avLst/>
          </a:prstGeom>
          <a:noFill/>
          <a:ln w="27940">
            <a:solidFill>
              <a:srgbClr val="C4B5FD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21792" y="96012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你最想先看哪一个？</a:t>
            </a:r>
            <a:endParaRPr lang="en-US" sz="4000" dirty="0"/>
          </a:p>
        </p:txBody>
      </p:sp>
      <p:sp>
        <p:nvSpPr>
          <p:cNvPr id="7" name="Text 4"/>
          <p:cNvSpPr/>
          <p:nvPr/>
        </p:nvSpPr>
        <p:spPr>
          <a:xfrm>
            <a:off x="640080" y="1783080"/>
            <a:ext cx="82296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D5D1D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这期讲了整体方法，下一期开始拆具体搭建过程</a:t>
            </a:r>
            <a:endParaRPr lang="en-US" sz="1700" dirty="0"/>
          </a:p>
        </p:txBody>
      </p:sp>
      <p:sp>
        <p:nvSpPr>
          <p:cNvPr id="8" name="Shape 5"/>
          <p:cNvSpPr/>
          <p:nvPr/>
        </p:nvSpPr>
        <p:spPr>
          <a:xfrm>
            <a:off x="786384" y="2761488"/>
            <a:ext cx="2834640" cy="2468880"/>
          </a:xfrm>
          <a:prstGeom prst="roundRect">
            <a:avLst>
              <a:gd name="adj" fmla="val 2963"/>
            </a:avLst>
          </a:prstGeom>
          <a:solidFill>
            <a:srgbClr val="1C1925"/>
          </a:solidFill>
          <a:ln w="13970">
            <a:solidFill>
              <a:srgbClr val="60A5FA"/>
            </a:solidFill>
            <a:prstDash val="solid"/>
          </a:ln>
          <a:effectLst>
            <a:outerShdw sx="100000" sy="100000" kx="0" ky="0" algn="bl" rotWithShape="0" blurRad="Infinity" dist="Infinity" dir="Infinity">
              <a:srgbClr val="000000">
                <a:alpha val="Infinity"/>
              </a:srgbClr>
            </a:outerShdw>
          </a:effectLst>
        </p:spPr>
      </p:sp>
      <p:sp>
        <p:nvSpPr>
          <p:cNvPr id="9" name="Text 6"/>
          <p:cNvSpPr/>
          <p:nvPr/>
        </p:nvSpPr>
        <p:spPr>
          <a:xfrm>
            <a:off x="987552" y="2944368"/>
            <a:ext cx="594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60A5FA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01</a:t>
            </a:r>
            <a:endParaRPr lang="en-US" sz="1350" dirty="0"/>
          </a:p>
        </p:txBody>
      </p:sp>
      <p:sp>
        <p:nvSpPr>
          <p:cNvPr id="10" name="Shape 7"/>
          <p:cNvSpPr/>
          <p:nvPr/>
        </p:nvSpPr>
        <p:spPr>
          <a:xfrm>
            <a:off x="1719072" y="3072384"/>
            <a:ext cx="896112" cy="896112"/>
          </a:xfrm>
          <a:prstGeom prst="ellipse">
            <a:avLst/>
          </a:prstGeom>
          <a:solidFill>
            <a:srgbClr val="60A5FA"/>
          </a:solidFill>
          <a:ln w="6350">
            <a:solidFill>
              <a:srgbClr val="60A5FA">
                <a:alpha val="0"/>
              </a:srgbClr>
            </a:solidFill>
            <a:prstDash val="solid"/>
          </a:ln>
          <a:effectLst>
            <a:outerShdw sx="100000" sy="100000" kx="0" ky="0" algn="bl" rotWithShape="0" blurRad="Infinity" dist="Infinity" dir="Infinity">
              <a:srgbClr val="000000">
                <a:alpha val="Infinity"/>
              </a:srgbClr>
            </a:outerShdw>
          </a:effectLst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961022" y="3314334"/>
            <a:ext cx="412212" cy="412212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152144" y="4169664"/>
            <a:ext cx="2103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35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安装</a:t>
            </a:r>
            <a:endParaRPr lang="en-US" sz="2350" dirty="0"/>
          </a:p>
        </p:txBody>
      </p:sp>
      <p:sp>
        <p:nvSpPr>
          <p:cNvPr id="13" name="Text 9"/>
          <p:cNvSpPr/>
          <p:nvPr/>
        </p:nvSpPr>
        <p:spPr>
          <a:xfrm>
            <a:off x="1261872" y="4663440"/>
            <a:ext cx="1883664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50" dirty="0">
                <a:solidFill>
                  <a:srgbClr val="D5D1D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Obsidian 怎么装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dirty="0">
                <a:solidFill>
                  <a:srgbClr val="D5D1D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基础目录怎么建</a:t>
            </a:r>
            <a:endParaRPr lang="en-US" sz="1250" dirty="0"/>
          </a:p>
        </p:txBody>
      </p:sp>
      <p:sp>
        <p:nvSpPr>
          <p:cNvPr id="14" name="Shape 10"/>
          <p:cNvSpPr/>
          <p:nvPr/>
        </p:nvSpPr>
        <p:spPr>
          <a:xfrm>
            <a:off x="4096512" y="2761488"/>
            <a:ext cx="2834640" cy="2468880"/>
          </a:xfrm>
          <a:prstGeom prst="roundRect">
            <a:avLst>
              <a:gd name="adj" fmla="val 2963"/>
            </a:avLst>
          </a:prstGeom>
          <a:solidFill>
            <a:srgbClr val="1C1925"/>
          </a:solidFill>
          <a:ln w="13970">
            <a:solidFill>
              <a:srgbClr val="8B5CF6"/>
            </a:solidFill>
            <a:prstDash val="solid"/>
          </a:ln>
          <a:effectLst>
            <a:outerShdw sx="100000" sy="100000" kx="0" ky="0" algn="bl" rotWithShape="0" blurRad="Infinity" dist="Infinity" dir="Infinity">
              <a:srgbClr val="000000">
                <a:alpha val="Infinity"/>
              </a:srgbClr>
            </a:outerShdw>
          </a:effectLst>
        </p:spPr>
      </p:sp>
      <p:sp>
        <p:nvSpPr>
          <p:cNvPr id="15" name="Text 11"/>
          <p:cNvSpPr/>
          <p:nvPr/>
        </p:nvSpPr>
        <p:spPr>
          <a:xfrm>
            <a:off x="4297680" y="2944368"/>
            <a:ext cx="594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8B5CF6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02</a:t>
            </a:r>
            <a:endParaRPr lang="en-US" sz="1350" dirty="0"/>
          </a:p>
        </p:txBody>
      </p:sp>
      <p:sp>
        <p:nvSpPr>
          <p:cNvPr id="16" name="Shape 12"/>
          <p:cNvSpPr/>
          <p:nvPr/>
        </p:nvSpPr>
        <p:spPr>
          <a:xfrm>
            <a:off x="5029200" y="3072384"/>
            <a:ext cx="896112" cy="896112"/>
          </a:xfrm>
          <a:prstGeom prst="ellipse">
            <a:avLst/>
          </a:prstGeom>
          <a:solidFill>
            <a:srgbClr val="8B5CF6"/>
          </a:solidFill>
          <a:ln w="6350">
            <a:solidFill>
              <a:srgbClr val="8B5CF6">
                <a:alpha val="0"/>
              </a:srgbClr>
            </a:solidFill>
            <a:prstDash val="solid"/>
          </a:ln>
          <a:effectLst>
            <a:outerShdw sx="100000" sy="100000" kx="0" ky="0" algn="bl" rotWithShape="0" blurRad="Infinity" dist="Infinity" dir="Infinity">
              <a:srgbClr val="000000">
                <a:alpha val="Infinity"/>
              </a:srgbClr>
            </a:outerShdw>
          </a:effectLst>
        </p:spPr>
      </p:sp>
      <p:pic>
        <p:nvPicPr>
          <p:cNvPr id="17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71150" y="3314334"/>
            <a:ext cx="412212" cy="412212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4462272" y="4169664"/>
            <a:ext cx="2103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35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插件</a:t>
            </a:r>
            <a:endParaRPr lang="en-US" sz="2350" dirty="0"/>
          </a:p>
        </p:txBody>
      </p:sp>
      <p:sp>
        <p:nvSpPr>
          <p:cNvPr id="19" name="Text 14"/>
          <p:cNvSpPr/>
          <p:nvPr/>
        </p:nvSpPr>
        <p:spPr>
          <a:xfrm>
            <a:off x="4572000" y="4663440"/>
            <a:ext cx="1883664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50" dirty="0">
                <a:solidFill>
                  <a:srgbClr val="D5D1D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哪些真正有用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dirty="0">
                <a:solidFill>
                  <a:srgbClr val="D5D1D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哪些可以不装</a:t>
            </a:r>
            <a:endParaRPr lang="en-US" sz="1250" dirty="0"/>
          </a:p>
        </p:txBody>
      </p:sp>
      <p:sp>
        <p:nvSpPr>
          <p:cNvPr id="20" name="Shape 15"/>
          <p:cNvSpPr/>
          <p:nvPr/>
        </p:nvSpPr>
        <p:spPr>
          <a:xfrm>
            <a:off x="7406640" y="2761488"/>
            <a:ext cx="2834640" cy="2468880"/>
          </a:xfrm>
          <a:prstGeom prst="roundRect">
            <a:avLst>
              <a:gd name="adj" fmla="val 2963"/>
            </a:avLst>
          </a:prstGeom>
          <a:solidFill>
            <a:srgbClr val="1C1925"/>
          </a:solidFill>
          <a:ln w="13970">
            <a:solidFill>
              <a:srgbClr val="5EEAD4"/>
            </a:solidFill>
            <a:prstDash val="solid"/>
          </a:ln>
          <a:effectLst>
            <a:outerShdw sx="100000" sy="100000" kx="0" ky="0" algn="bl" rotWithShape="0" blurRad="Infinity" dist="Infinity" dir="Infinity">
              <a:srgbClr val="000000">
                <a:alpha val="Infinity"/>
              </a:srgbClr>
            </a:outerShdw>
          </a:effectLst>
        </p:spPr>
      </p:sp>
      <p:sp>
        <p:nvSpPr>
          <p:cNvPr id="21" name="Text 16"/>
          <p:cNvSpPr/>
          <p:nvPr/>
        </p:nvSpPr>
        <p:spPr>
          <a:xfrm>
            <a:off x="7607808" y="2944368"/>
            <a:ext cx="594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5EEAD4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03</a:t>
            </a:r>
            <a:endParaRPr lang="en-US" sz="1350" dirty="0"/>
          </a:p>
        </p:txBody>
      </p:sp>
      <p:sp>
        <p:nvSpPr>
          <p:cNvPr id="22" name="Shape 17"/>
          <p:cNvSpPr/>
          <p:nvPr/>
        </p:nvSpPr>
        <p:spPr>
          <a:xfrm>
            <a:off x="8339328" y="3072384"/>
            <a:ext cx="896112" cy="896112"/>
          </a:xfrm>
          <a:prstGeom prst="ellipse">
            <a:avLst/>
          </a:prstGeom>
          <a:solidFill>
            <a:srgbClr val="5EEAD4"/>
          </a:solidFill>
          <a:ln w="6350">
            <a:solidFill>
              <a:srgbClr val="5EEAD4">
                <a:alpha val="0"/>
              </a:srgbClr>
            </a:solidFill>
            <a:prstDash val="solid"/>
          </a:ln>
          <a:effectLst>
            <a:outerShdw sx="100000" sy="100000" kx="0" ky="0" algn="bl" rotWithShape="0" blurRad="Infinity" dist="Infinity" dir="Infinity">
              <a:srgbClr val="000000">
                <a:alpha val="Infinity"/>
              </a:srgbClr>
            </a:outerShdw>
          </a:effectLst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581278" y="3314334"/>
            <a:ext cx="412212" cy="412212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7772400" y="4169664"/>
            <a:ext cx="2103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35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完整工作流</a:t>
            </a:r>
            <a:endParaRPr lang="en-US" sz="2350" dirty="0"/>
          </a:p>
        </p:txBody>
      </p:sp>
      <p:sp>
        <p:nvSpPr>
          <p:cNvPr id="25" name="Text 19"/>
          <p:cNvSpPr/>
          <p:nvPr/>
        </p:nvSpPr>
        <p:spPr>
          <a:xfrm>
            <a:off x="7882128" y="4663440"/>
            <a:ext cx="1883664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50" dirty="0">
                <a:solidFill>
                  <a:srgbClr val="D5D1D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从保存、整理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dirty="0">
                <a:solidFill>
                  <a:srgbClr val="D5D1D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到搜索与调用</a:t>
            </a:r>
            <a:endParaRPr lang="en-US" sz="1250" dirty="0"/>
          </a:p>
        </p:txBody>
      </p:sp>
      <p:sp>
        <p:nvSpPr>
          <p:cNvPr id="26" name="Shape 20"/>
          <p:cNvSpPr/>
          <p:nvPr/>
        </p:nvSpPr>
        <p:spPr>
          <a:xfrm>
            <a:off x="3035808" y="5669280"/>
            <a:ext cx="6126480" cy="548640"/>
          </a:xfrm>
          <a:prstGeom prst="roundRect">
            <a:avLst>
              <a:gd name="adj" fmla="val 13333"/>
            </a:avLst>
          </a:prstGeom>
          <a:solidFill>
            <a:srgbClr val="8B5CF6"/>
          </a:solidFill>
          <a:ln w="10160">
            <a:solidFill>
              <a:srgbClr val="A78BFA"/>
            </a:solidFill>
            <a:prstDash val="solid"/>
          </a:ln>
          <a:effectLst>
            <a:outerShdw sx="100000" sy="100000" kx="0" ky="0" algn="bl" rotWithShape="0" blurRad="1.4888551533024154e+33" dist="7.444275766512077e+32" dir="7.558272e+39">
              <a:srgbClr val="000000">
                <a:alpha val="2.2e+39"/>
              </a:srgbClr>
            </a:outerShdw>
          </a:effectLst>
        </p:spPr>
      </p:sp>
      <p:pic>
        <p:nvPicPr>
          <p:cNvPr id="27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401568" y="5824728"/>
            <a:ext cx="256032" cy="256032"/>
          </a:xfrm>
          <a:prstGeom prst="rect">
            <a:avLst/>
          </a:prstGeom>
        </p:spPr>
      </p:pic>
      <p:sp>
        <p:nvSpPr>
          <p:cNvPr id="28" name="Text 21"/>
          <p:cNvSpPr/>
          <p:nvPr/>
        </p:nvSpPr>
        <p:spPr>
          <a:xfrm>
            <a:off x="3794760" y="5797296"/>
            <a:ext cx="4983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2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在评论区告诉我：安装、插件，还是完整工作流？</a:t>
            </a:r>
            <a:endParaRPr lang="en-US" sz="152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Noto Sans CJK SC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Noto Sans CJK SC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OpenAI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迁移十几年旧笔记到 Obsidian，打造 AI 工作台</dc:title>
  <dc:subject>Obsidian × AI 自媒体演示型PPT</dc:subject>
  <dc:creator>OpenAI</dc:creator>
  <cp:lastModifiedBy>OpenAI</cp:lastModifiedBy>
  <cp:revision>1</cp:revision>
  <dcterms:created xsi:type="dcterms:W3CDTF">2026-09-05T00:51:55Z</dcterms:created>
  <dcterms:modified xsi:type="dcterms:W3CDTF">2026-09-05T00:51:55Z</dcterms:modified>
</cp:coreProperties>
</file>