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 showNarration="0" useTimings="0">
    <p:present/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 01 页｜把旧笔记，变成 AI 工作台
切页提示：以封面开启；说到“资料记得越多”时可切到下一页。
口播：
我用了十几年笔记软件，最后却发现，资料记得越多，越像一个很难再找回来的网盘。
最近，我把最有价值的旧笔记迁到 Obsidian，并接上 AI。现在，它能从所有笔记里找回几年前的经验，还能直接帮我写文章、做产品和解决问题。
我已经把这些沉睡的旧笔记，变成了一个真正能用于工作和创作的 AI 全能工作台。
制作说明：内容依据作者提供的逐字稿整理；图形为概念示意，非应用截图。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 02 页｜记得越多，却越难找回来
切页提示：讲清痛点：不是没有记录，而是记录没有再次参与工作。
口播：
我用了十几年笔记软件，最后却发现，资料记得越多，越像一个很难再找回来的网盘。
最近，我把最有价值的旧笔记迁到 Obsidian，并接上 AI。现在，它能从所有笔记里找回几年前的经验，还能直接帮我写文章、做产品和解决问题。
制作说明：内容依据作者提供的逐字稿整理；图形为概念示意，非应用截图。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 03 页｜71 天，旧笔记开始生长
切页提示：数字分别停一下。强调 668 是新增，1,099 来自所有原始资料。
口播：
在具体展开之前，先看一组数据。
这套系统跑了 71 天。排除一开始搬进来的旧资料，新产生了 668 篇笔记，平均每天 9.4 篇。
AI 还从所有原始笔记中整理出了 1,099 张知识卡片。
我目前主要用 Codex，但任何能读取和整理本地文件的 AI 工具都可以。
【数据说明】数字来自作者提供的逐字稿，为个人实践记录，未独立核验。1,099 张知识卡片来自所有原始笔记，并非只由 668 篇新增笔记产生。
制作说明：内容依据作者提供的逐字稿整理；图形为概念示意，非应用截图。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 04 页｜从搬家，到真正用起来
切页提示：用这页交代路线，不逐字展开，随后进入“为什么换”。
口播：
下面我会介绍具体做法，包括为什么换到 Obsidian，怎么把旧笔记迁移进来，再用 AI 保存、整理和搜索，以及怎么同步和备份。
希望看完以后，你也能把 Obsidian 变成自己的 AI 全能工作台。
制作说明：内容依据作者提供的逐字稿整理；图形为概念示意，非应用截图。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 05 页｜工具一直在换，内容才留下来
切页提示：依次介绍三个旧工具；最后落到“内容归自己，比换工具更重要”。
口播：
先说我为什么换到了 Obsidian。
从开始用笔记软件，整理记录就成了习惯。工具一直在换，但记录下来的才是我真正掌握的内容。
我从 2013 年开始用印象笔记，大概用了 3 年；后来用了大约 7 年的 OneNote；2022 年开始，又用了大约 4 年的 Notion，直到转到 Obsidian。
印象笔记很适合收集资料，但东西一多，后面就越来越像一个网盘，很难再找回来。
OneNote 不限制分类层级，很适合把文章分门别类，但对 Markdown 的支持不够友好。
Notion 的层级和 Markdown 体验更好，格式很漂亮，手机端也很方便。但到了 AI 时代，我还是没有把里面的资料真正用起来，未来收费和容量也是限制。
【版面说明】时间线只标原稿明确的 2013、2022 和“现在”；没有推断 OneNote 开始年份。工具评价是作者个人体验。
制作说明：内容依据作者提供的逐字稿整理；图形为概念示意，非应用截图。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 06 页｜笔记的归属权，回到自己手里
切页提示：不要讲软件功能大全，重点讲本地文件、纯文本、工具自由。
口播：
转到 Obsidian 以后，好处很直接。
Obsidian 的层级结构很灵活，笔记又是最简单的 Markdown 纯文本，永久保存在自己的电脑里，没有平台侧的容量上限。
即使以后不用 Obsidian，这些文件也能用其他软件打开。Markdown 对 AI 也很友好，可以继续被 AI 整理、搜索和调用。
【演示补充】“保存在自己的电脑里”强调本地文件归属，并不表示不会丢失；仍需备份。
制作说明：内容依据作者提供的逐字稿整理；图形为概念示意，非应用截图。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 07 页｜不是全部搬走，只搬有价值的
切页提示：先强调选择标准，再报导入量；XMind 是脚本转换，不暗示已有通用工具。
口播：
第一步，是有选择地搬家。
我没有搬所有旧笔记。印象笔记主要是大学笔记和晨间日记，跟现在工作关联低，所以没有迁。大约 2,000 篇 OneNote 和 600 篇 Notion 主要是工作资料，基本全部导入。
我以前还用 XMind 整理了很多思维导图，它们离实际工作最近，所以也全部导入。没有现成工具，我就写脚本转成 Markdown。
【数据说明】迁移量是原稿中的约数。
制作说明：内容依据作者提供的逐字稿整理；图形为概念示意，非应用截图。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 08 页｜关系图很美，手动维护很累
切页提示：关系图为概念示意，不是你的真实知识图谱截图。说完维护成本后切到 AI 接管。
口播：
但只把文件搬进来还不够。
其实两年前我就用过 Obsidian。它能把所有笔记连成一张巨大的关系图，确实很震撼。我也想做成这样，但需要不断手动拆概念、加双向链接，维护起来太累。
制作说明：内容依据作者提供的逐字稿整理；图形为概念示意，非应用截图。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 09 页｜人选资料，AI 组织知识
切页提示：先讲 raw 保留原文，再讲 wiki 提炼卡片，最后讲相关内容连起来。
口播：
现在，我把这些重复工作交给了 AI。原文统一放在 raw，也就是原始资料区；AI 再把重要内容整理成 wiki，也就是方便搜索和调用的知识卡片，并把相关内容连起来。
这套做法参考了 AI 研究者 Karpathy 提出的 LLM Wiki：人负责选择原始资料，AI 持续把它们整理成互相链接的知识库。
【出处说明】此方法归属描述来自作者提供的逐字稿，本次制作未另行核验外部资料。
制作说明：内容依据作者提供的逐字稿整理；图形为概念示意，非应用截图。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 10 页｜先看质量，再扩大自动化
切页提示：这页按个人经验来讲，不把单次使用感受讲成模型能力排名。
口播：
这里我也踩过坑。最开始用基础模型整理，知识卡片和分类质量很差。后来用 GPT-5.6 重新整理，质量提升了很多。
我目前主要用 Codex，但任何能读取和整理本地文件的 AI 工具都可以。
【说明】对比是作者这次实践中的主观体验，不是模型评测、性能排名或通用结论。
制作说明：内容依据作者提供的逐字稿整理；图形为概念示意，非应用截图。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 11 页｜日常使用，只做三件事
切页提示：这是一张章节过渡页。依次读出三步，然后开始解释保存。
口播：
结构搭好以后，平时怎么使用就很简单了，我分成三步。
制作说明：内容依据作者提供的逐字稿整理；图形为概念示意，非应用截图。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 12 页｜值得留下的，当下就存进去
切页提示：把示例指令读一遍；强调不是手动复制粘贴，而是人判断、AI 保存。
口播：
第一步，先把内容存进去。
最常用的是手动保存。和 AI 工作时，出现值得保留的经验，我就直接告诉它保存到哪个 Obsidian 路径。什么值得留、放在哪里，由我当下判断。
【演示说明】画面里的命令与路径是示例，不是作者真实对话的截图。
制作说明：内容依据作者提供的逐字稿整理；图形为概念示意，非应用截图。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 13 页｜手动筛选为主，自动收集补漏
切页提示：对比两种方式，重点是主次关系：手动是主力，自动是补充。
口播：
第二种方案，是用 Skill 配合定时任务回看当天的对话，把有价值的经验存进 raw。好处是不容易遗漏，但要不断补规则，否则低价值笔记也会混进来。
所以日常还是以手动筛选为主，自动收集负责查漏补缺。
制作说明：内容依据作者提供的逐字稿整理；图形为概念示意，非应用截图。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 14 页｜每天一次，让新经验接上旧知识
切页提示：按三步解释定时任务做什么；不用在这一期讲配置参数。
口播：
第二步，是在 Codex 里设置定时任务，让 AI 自动整理笔记。
我在 Codex 里设置了一个每天自动运行的任务。它会检查新增笔记，把重要内容提炼出来，再和过去的内容连起来。
制作说明：内容依据作者提供的逐字稿整理；图形为概念示意，非应用截图。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 15 页｜忘了标题，也能按意思找
切页提示：先展示一个模糊问题，再解释先看 wiki、不够再找 raw。
口播：
找资料时，AI 会先看整理好的重点，不够再去翻原始笔记。即使我记不清标题和原话，也能按大概意思找回来。
【演示说明】搜索问题是示例，不是实际检索记录。
制作说明：内容依据作者提供的逐字稿整理；图形为概念示意，非应用截图。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 16 页｜不是为了记更多，是为了做得更好
切页提示：分别讲工作和创作场景；这是从知识积累转向实际价值的一页。
口播：
第三步，是把资料真正用出来。
总结起来，工作上，Obsidian 让过去的经验不断积累，AI 每次都能接着上一次继续做；对外创作上，它是我的素材平台，AI 可以从历史笔记里找选题、找素材，再补充全网资料。
制作说明：内容依据作者提供的逐字稿整理；图形为概念示意，非应用截图。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 17 页｜从原始资料，到工作成果
切页提示：回顾全链路，然后转入同步与备份；录制时不需要逐格重讲。
口播：
【阶段回顾】旧笔记迁移进来，只是开始。人筛选值得保存的内容，放进 raw；AI 把重要内容整理成 wiki，并建立关联；需要时先找卡片，不够再回到原文，然后把资料用于工作和创作。
【口播说明】本页为原稿内容的结构化小结，可停留数秒，也可以直接跳过。
制作说明：内容依据作者提供的逐字稿整理；图形为概念示意，非应用截图。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 18 页｜电脑和手机，接着用同一套笔记
切页提示：这里只讲分工：iCloud 负责多端同步，Git 的历史记录留到下一页。
口播：
Obsidian 有很多好处，但本地化也带来一个问题。
Obsidian 也有官方同步，用起来比较省心，但需要付费。
我自己搭了一套免费的替代方案：iCloud 负责电脑和手机同步；Git 负责记录修改，误删笔记或者想找回旧内容时，可以恢复历史版本。
【说明】这是作者提供的个人方案，不是跨平台配置教程。“免费”取决于账号已有额度与方案；本页不作统一免费承诺。
制作说明：内容依据作者提供的逐字稿整理；图形为概念示意，非应用截图。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 19 页｜同步，不等于备份
切页提示：先停顿读“同步不等于备份”，再解释 iCloud 和 Git 的不同职责。
口播：
这里要注意，同步不等于备份。
iCloud 负责电脑和手机同步；Git 负责记录修改，误删笔记或者想找回旧内容时，可以恢复历史版本。
不需要传到手机的内部文件，我会设置为不参与 iCloud 同步。
【展示边界】画面强调同步与版本历史分工，并不声称仅用本机 Git 就构成独立容灾备份。内部文件如何隔离需按实际同步方案配置，这一期不展开操作。
制作说明：内容依据作者提供的逐字稿整理；图形为概念示意，非应用截图。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 20 页｜不只是第二大脑，也是 AI 工作台
切页提示：放慢语速收束观点。说完最后一句，停一下再进入互动页。
口播：
以前我总说，要把知识沉淀到笔记里，让笔记成为人的第二大脑。
现在有了 AI，我更想说，笔记不只是人的第二大脑，也可以成为 AI 的全能工作台。
把经验、规则和历史资料沉淀到 Obsidian，AI 才能接着过去的经验继续工作。
制作说明：内容依据作者提供的逐字稿整理；图形为概念示意，非应用截图。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 21 页｜下一期，你最想先看哪一步？
切页提示：展示三个选项，邀请评论；结束时可以停在这一页。
口播：
这期主要讲了我的做法，还没有展开 Obsidian 怎么安装、插件怎么选，以及具体怎么搭。你最想先看安装、插件，还是完整工作流？可以在评论里告诉我。
制作说明：内容依据作者提供的逐字稿整理；图形为概念示意，非应用截图。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918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4350" y="495300"/>
            <a:ext cx="101600" cy="101600"/>
          </a:xfrm>
          <a:prstGeom prst="ellipse">
            <a:avLst/>
          </a:prstGeom>
          <a:solidFill>
            <a:srgbClr val="A795FF"/>
          </a:solidFill>
          <a:ln w="12700">
            <a:solidFill>
              <a:srgbClr val="191820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6600" y="419100"/>
            <a:ext cx="10160000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50" dirty="0">
                <a:solidFill>
                  <a:srgbClr val="ADABB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十几年旧笔记，重新开始工作</a:t>
            </a:r>
            <a:endParaRPr lang="zh-CN" sz="1250" dirty="0"/>
          </a:p>
        </p:txBody>
      </p:sp>
      <p:sp>
        <p:nvSpPr>
          <p:cNvPr id="4" name="Text 2"/>
          <p:cNvSpPr/>
          <p:nvPr/>
        </p:nvSpPr>
        <p:spPr>
          <a:xfrm>
            <a:off x="635000" y="1473200"/>
            <a:ext cx="6350000" cy="85852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52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把旧笔记</a:t>
            </a:r>
            <a:endParaRPr lang="zh-CN" sz="5200" dirty="0"/>
          </a:p>
        </p:txBody>
      </p:sp>
      <p:sp>
        <p:nvSpPr>
          <p:cNvPr id="5" name="Text 3"/>
          <p:cNvSpPr/>
          <p:nvPr/>
        </p:nvSpPr>
        <p:spPr>
          <a:xfrm>
            <a:off x="635000" y="2368550"/>
            <a:ext cx="1905000" cy="85852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52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变成</a:t>
            </a:r>
            <a:endParaRPr lang="zh-CN" sz="5200" dirty="0"/>
          </a:p>
        </p:txBody>
      </p:sp>
      <p:sp>
        <p:nvSpPr>
          <p:cNvPr id="6" name="Text 4"/>
          <p:cNvSpPr/>
          <p:nvPr/>
        </p:nvSpPr>
        <p:spPr>
          <a:xfrm>
            <a:off x="2476500" y="2355850"/>
            <a:ext cx="4127500" cy="92456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5600" b="1" dirty="0">
                <a:solidFill>
                  <a:srgbClr val="A795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AI 工作台</a:t>
            </a:r>
            <a:endParaRPr lang="zh-CN" sz="5600" dirty="0"/>
          </a:p>
        </p:txBody>
      </p:sp>
      <p:sp>
        <p:nvSpPr>
          <p:cNvPr id="7" name="Text 5"/>
          <p:cNvSpPr/>
          <p:nvPr/>
        </p:nvSpPr>
        <p:spPr>
          <a:xfrm>
            <a:off x="660400" y="3587750"/>
            <a:ext cx="5715000" cy="31369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ADABB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Obsidian × AI</a:t>
            </a:r>
            <a:endParaRPr lang="zh-CN" sz="1900" dirty="0"/>
          </a:p>
        </p:txBody>
      </p:sp>
      <p:sp>
        <p:nvSpPr>
          <p:cNvPr id="8" name="Shape 6"/>
          <p:cNvSpPr/>
          <p:nvPr/>
        </p:nvSpPr>
        <p:spPr>
          <a:xfrm>
            <a:off x="635000" y="4940300"/>
            <a:ext cx="4064000" cy="342900"/>
          </a:xfrm>
          <a:prstGeom prst="roundRect">
            <a:avLst>
              <a:gd name="adj" fmla="val 50000"/>
            </a:avLst>
          </a:prstGeom>
          <a:solidFill>
            <a:srgbClr val="302E3C"/>
          </a:solidFill>
          <a:ln w="12700">
            <a:solidFill>
              <a:srgbClr val="191820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5000" y="5010150"/>
            <a:ext cx="4064000" cy="2476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1500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不是存得更多，而是用得起来</a:t>
            </a:r>
            <a:endParaRPr lang="zh-CN" sz="1500" dirty="0"/>
          </a:p>
        </p:txBody>
      </p:sp>
      <p:sp>
        <p:nvSpPr>
          <p:cNvPr id="10" name="Shape 8"/>
          <p:cNvSpPr/>
          <p:nvPr/>
        </p:nvSpPr>
        <p:spPr>
          <a:xfrm>
            <a:off x="7073900" y="1454150"/>
            <a:ext cx="4292600" cy="3905250"/>
          </a:xfrm>
          <a:prstGeom prst="roundRect">
            <a:avLst>
              <a:gd name="adj" fmla="val 5203"/>
            </a:avLst>
          </a:prstGeom>
          <a:solidFill>
            <a:srgbClr val="25242E"/>
          </a:solidFill>
          <a:ln w="12700">
            <a:solidFill>
              <a:srgbClr val="3B384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34250" y="1689100"/>
            <a:ext cx="3175000" cy="22288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50" dirty="0">
                <a:solidFill>
                  <a:srgbClr val="ADABB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我的知识工作台</a:t>
            </a:r>
            <a:endParaRPr lang="zh-CN" sz="1350" dirty="0"/>
          </a:p>
        </p:txBody>
      </p:sp>
      <p:sp>
        <p:nvSpPr>
          <p:cNvPr id="12" name="Shape 10"/>
          <p:cNvSpPr/>
          <p:nvPr/>
        </p:nvSpPr>
        <p:spPr>
          <a:xfrm>
            <a:off x="7315200" y="2063750"/>
            <a:ext cx="3810000" cy="0"/>
          </a:xfrm>
          <a:prstGeom prst="line">
            <a:avLst/>
          </a:prstGeom>
          <a:noFill/>
          <a:ln w="12700">
            <a:solidFill>
              <a:srgbClr val="3B3848"/>
            </a:solidFill>
            <a:prstDash val="solid"/>
            <a:headEnd type="none"/>
            <a:tailEnd type="none"/>
          </a:ln>
        </p:spPr>
      </p:sp>
      <p:sp>
        <p:nvSpPr>
          <p:cNvPr id="13" name="Shape 11"/>
          <p:cNvSpPr/>
          <p:nvPr/>
        </p:nvSpPr>
        <p:spPr>
          <a:xfrm>
            <a:off x="7340600" y="2336800"/>
            <a:ext cx="1549400" cy="996950"/>
          </a:xfrm>
          <a:prstGeom prst="roundRect">
            <a:avLst>
              <a:gd name="adj" fmla="val 15287"/>
            </a:avLst>
          </a:prstGeom>
          <a:solidFill>
            <a:srgbClr val="25242E"/>
          </a:solidFill>
          <a:ln w="12700">
            <a:solidFill>
              <a:srgbClr val="3B384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518400" y="2527300"/>
            <a:ext cx="273050" cy="330200"/>
          </a:xfrm>
          <a:prstGeom prst="roundRect">
            <a:avLst>
              <a:gd name="adj" fmla="val 16279"/>
            </a:avLst>
          </a:prstGeom>
          <a:solidFill>
            <a:srgbClr val="302E3C"/>
          </a:solidFill>
          <a:ln w="12700">
            <a:solidFill>
              <a:srgbClr val="191820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588250" y="2641600"/>
            <a:ext cx="139700" cy="0"/>
          </a:xfrm>
          <a:prstGeom prst="line">
            <a:avLst/>
          </a:prstGeom>
          <a:noFill/>
          <a:ln w="12700">
            <a:solidFill>
              <a:srgbClr val="A795FF"/>
            </a:solidFill>
            <a:prstDash val="solid"/>
            <a:headEnd type="none"/>
            <a:tailEnd type="none"/>
          </a:ln>
        </p:spPr>
      </p:sp>
      <p:sp>
        <p:nvSpPr>
          <p:cNvPr id="16" name="Shape 14"/>
          <p:cNvSpPr/>
          <p:nvPr/>
        </p:nvSpPr>
        <p:spPr>
          <a:xfrm>
            <a:off x="7588250" y="2705100"/>
            <a:ext cx="120650" cy="0"/>
          </a:xfrm>
          <a:prstGeom prst="line">
            <a:avLst/>
          </a:prstGeom>
          <a:noFill/>
          <a:ln w="12700">
            <a:solidFill>
              <a:srgbClr val="A795FF"/>
            </a:solidFill>
            <a:prstDash val="solid"/>
            <a:headEnd type="none"/>
            <a:tailEnd type="none"/>
          </a:ln>
        </p:spPr>
      </p:sp>
      <p:sp>
        <p:nvSpPr>
          <p:cNvPr id="17" name="Text 15"/>
          <p:cNvSpPr/>
          <p:nvPr/>
        </p:nvSpPr>
        <p:spPr>
          <a:xfrm>
            <a:off x="7905750" y="2527300"/>
            <a:ext cx="850900" cy="26416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raw/</a:t>
            </a:r>
            <a:endParaRPr lang="zh-CN" sz="1600" dirty="0"/>
          </a:p>
        </p:txBody>
      </p:sp>
      <p:sp>
        <p:nvSpPr>
          <p:cNvPr id="18" name="Text 16"/>
          <p:cNvSpPr/>
          <p:nvPr/>
        </p:nvSpPr>
        <p:spPr>
          <a:xfrm>
            <a:off x="7524750" y="3009900"/>
            <a:ext cx="1181100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50" dirty="0">
                <a:solidFill>
                  <a:srgbClr val="ADABB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原始资料</a:t>
            </a:r>
            <a:endParaRPr lang="zh-CN" sz="1250" dirty="0"/>
          </a:p>
        </p:txBody>
      </p:sp>
      <p:sp>
        <p:nvSpPr>
          <p:cNvPr id="19" name="Shape 17"/>
          <p:cNvSpPr/>
          <p:nvPr/>
        </p:nvSpPr>
        <p:spPr>
          <a:xfrm>
            <a:off x="9525000" y="2336800"/>
            <a:ext cx="1549400" cy="996950"/>
          </a:xfrm>
          <a:prstGeom prst="roundRect">
            <a:avLst>
              <a:gd name="adj" fmla="val 15287"/>
            </a:avLst>
          </a:prstGeom>
          <a:solidFill>
            <a:srgbClr val="25242E"/>
          </a:solidFill>
          <a:ln w="12700">
            <a:solidFill>
              <a:srgbClr val="3B3848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702800" y="2527300"/>
            <a:ext cx="273050" cy="330200"/>
          </a:xfrm>
          <a:prstGeom prst="roundRect">
            <a:avLst>
              <a:gd name="adj" fmla="val 16279"/>
            </a:avLst>
          </a:prstGeom>
          <a:solidFill>
            <a:srgbClr val="302E3C"/>
          </a:solidFill>
          <a:ln w="12700">
            <a:solidFill>
              <a:srgbClr val="191820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772650" y="2641600"/>
            <a:ext cx="139700" cy="0"/>
          </a:xfrm>
          <a:prstGeom prst="line">
            <a:avLst/>
          </a:prstGeom>
          <a:noFill/>
          <a:ln w="12700">
            <a:solidFill>
              <a:srgbClr val="A795FF"/>
            </a:solidFill>
            <a:prstDash val="solid"/>
            <a:headEnd type="none"/>
            <a:tailEnd type="none"/>
          </a:ln>
        </p:spPr>
      </p:sp>
      <p:sp>
        <p:nvSpPr>
          <p:cNvPr id="22" name="Shape 20"/>
          <p:cNvSpPr/>
          <p:nvPr/>
        </p:nvSpPr>
        <p:spPr>
          <a:xfrm>
            <a:off x="9772650" y="2705100"/>
            <a:ext cx="120650" cy="0"/>
          </a:xfrm>
          <a:prstGeom prst="line">
            <a:avLst/>
          </a:prstGeom>
          <a:noFill/>
          <a:ln w="12700">
            <a:solidFill>
              <a:srgbClr val="A795FF"/>
            </a:solidFill>
            <a:prstDash val="solid"/>
            <a:headEnd type="none"/>
            <a:tailEnd type="none"/>
          </a:ln>
        </p:spPr>
      </p:sp>
      <p:sp>
        <p:nvSpPr>
          <p:cNvPr id="23" name="Text 21"/>
          <p:cNvSpPr/>
          <p:nvPr/>
        </p:nvSpPr>
        <p:spPr>
          <a:xfrm>
            <a:off x="10090150" y="2527300"/>
            <a:ext cx="850900" cy="26416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wiki/</a:t>
            </a:r>
            <a:endParaRPr lang="zh-CN" sz="1600" dirty="0"/>
          </a:p>
        </p:txBody>
      </p:sp>
      <p:sp>
        <p:nvSpPr>
          <p:cNvPr id="24" name="Text 22"/>
          <p:cNvSpPr/>
          <p:nvPr/>
        </p:nvSpPr>
        <p:spPr>
          <a:xfrm>
            <a:off x="9709150" y="3009900"/>
            <a:ext cx="1181100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50" dirty="0">
                <a:solidFill>
                  <a:srgbClr val="ADABB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知识卡片</a:t>
            </a:r>
            <a:endParaRPr lang="zh-CN" sz="1250" dirty="0"/>
          </a:p>
        </p:txBody>
      </p:sp>
      <p:sp>
        <p:nvSpPr>
          <p:cNvPr id="25" name="Shape 23"/>
          <p:cNvSpPr/>
          <p:nvPr/>
        </p:nvSpPr>
        <p:spPr>
          <a:xfrm>
            <a:off x="8978900" y="2825750"/>
            <a:ext cx="444500" cy="0"/>
          </a:xfrm>
          <a:prstGeom prst="line">
            <a:avLst/>
          </a:prstGeom>
          <a:noFill/>
          <a:ln w="19050">
            <a:solidFill>
              <a:srgbClr val="A795FF"/>
            </a:solidFill>
            <a:prstDash val="solid"/>
            <a:headEnd type="none"/>
            <a:tailEnd type="none"/>
          </a:ln>
        </p:spPr>
      </p:sp>
      <p:sp>
        <p:nvSpPr>
          <p:cNvPr id="26" name="Shape 24"/>
          <p:cNvSpPr/>
          <p:nvPr/>
        </p:nvSpPr>
        <p:spPr>
          <a:xfrm flipV="1">
            <a:off x="9358438" y="2825750"/>
            <a:ext cx="64962" cy="39829"/>
          </a:xfrm>
          <a:prstGeom prst="line">
            <a:avLst/>
          </a:prstGeom>
          <a:noFill/>
          <a:ln w="19050">
            <a:solidFill>
              <a:srgbClr val="A795FF"/>
            </a:solidFill>
            <a:prstDash val="solid"/>
            <a:headEnd type="none"/>
            <a:tailEnd type="none"/>
          </a:ln>
        </p:spPr>
      </p:sp>
      <p:sp>
        <p:nvSpPr>
          <p:cNvPr id="27" name="Shape 25"/>
          <p:cNvSpPr/>
          <p:nvPr/>
        </p:nvSpPr>
        <p:spPr>
          <a:xfrm>
            <a:off x="9358438" y="2785921"/>
            <a:ext cx="64962" cy="39829"/>
          </a:xfrm>
          <a:prstGeom prst="line">
            <a:avLst/>
          </a:prstGeom>
          <a:noFill/>
          <a:ln w="19050">
            <a:solidFill>
              <a:srgbClr val="A795FF"/>
            </a:solidFill>
            <a:prstDash val="solid"/>
            <a:headEnd type="none"/>
            <a:tailEnd type="none"/>
          </a:ln>
        </p:spPr>
      </p:sp>
      <p:sp>
        <p:nvSpPr>
          <p:cNvPr id="28" name="Shape 26"/>
          <p:cNvSpPr/>
          <p:nvPr/>
        </p:nvSpPr>
        <p:spPr>
          <a:xfrm>
            <a:off x="10274300" y="3479800"/>
            <a:ext cx="0" cy="241300"/>
          </a:xfrm>
          <a:prstGeom prst="line">
            <a:avLst/>
          </a:prstGeom>
          <a:noFill/>
          <a:ln w="19050">
            <a:solidFill>
              <a:srgbClr val="A795FF"/>
            </a:solidFill>
            <a:prstDash val="solid"/>
            <a:headEnd type="none"/>
            <a:tailEnd type="none"/>
          </a:ln>
        </p:spPr>
      </p:sp>
      <p:sp>
        <p:nvSpPr>
          <p:cNvPr id="29" name="Shape 27"/>
          <p:cNvSpPr/>
          <p:nvPr/>
        </p:nvSpPr>
        <p:spPr>
          <a:xfrm>
            <a:off x="7874000" y="3721100"/>
            <a:ext cx="2628900" cy="0"/>
          </a:xfrm>
          <a:prstGeom prst="line">
            <a:avLst/>
          </a:prstGeom>
          <a:noFill/>
          <a:ln w="19050">
            <a:solidFill>
              <a:srgbClr val="A795FF"/>
            </a:solidFill>
            <a:prstDash val="solid"/>
            <a:headEnd type="none"/>
            <a:tailEnd type="none"/>
          </a:ln>
        </p:spPr>
      </p:sp>
      <p:sp>
        <p:nvSpPr>
          <p:cNvPr id="30" name="Shape 28"/>
          <p:cNvSpPr/>
          <p:nvPr/>
        </p:nvSpPr>
        <p:spPr>
          <a:xfrm>
            <a:off x="7874000" y="3721100"/>
            <a:ext cx="0" cy="247650"/>
          </a:xfrm>
          <a:prstGeom prst="line">
            <a:avLst/>
          </a:prstGeom>
          <a:noFill/>
          <a:ln w="12700">
            <a:solidFill>
              <a:srgbClr val="A795FF"/>
            </a:solidFill>
            <a:prstDash val="solid"/>
            <a:headEnd type="none"/>
            <a:tailEnd type="none"/>
          </a:ln>
        </p:spPr>
      </p:sp>
      <p:sp>
        <p:nvSpPr>
          <p:cNvPr id="31" name="Shape 29"/>
          <p:cNvSpPr/>
          <p:nvPr/>
        </p:nvSpPr>
        <p:spPr>
          <a:xfrm>
            <a:off x="7834171" y="3903788"/>
            <a:ext cx="39829" cy="64962"/>
          </a:xfrm>
          <a:prstGeom prst="line">
            <a:avLst/>
          </a:prstGeom>
          <a:noFill/>
          <a:ln w="12700">
            <a:solidFill>
              <a:srgbClr val="A795FF"/>
            </a:solidFill>
            <a:prstDash val="solid"/>
            <a:headEnd type="none"/>
            <a:tailEnd type="none"/>
          </a:ln>
        </p:spPr>
      </p:sp>
      <p:sp>
        <p:nvSpPr>
          <p:cNvPr id="32" name="Shape 30"/>
          <p:cNvSpPr/>
          <p:nvPr/>
        </p:nvSpPr>
        <p:spPr>
          <a:xfrm flipV="1">
            <a:off x="7874000" y="3903788"/>
            <a:ext cx="39829" cy="64962"/>
          </a:xfrm>
          <a:prstGeom prst="line">
            <a:avLst/>
          </a:prstGeom>
          <a:noFill/>
          <a:ln w="12700">
            <a:solidFill>
              <a:srgbClr val="A795FF"/>
            </a:solidFill>
            <a:prstDash val="solid"/>
            <a:headEnd type="none"/>
            <a:tailEnd type="none"/>
          </a:ln>
        </p:spPr>
      </p:sp>
      <p:sp>
        <p:nvSpPr>
          <p:cNvPr id="33" name="Shape 31"/>
          <p:cNvSpPr/>
          <p:nvPr/>
        </p:nvSpPr>
        <p:spPr>
          <a:xfrm>
            <a:off x="7334250" y="4051300"/>
            <a:ext cx="1117600" cy="869950"/>
          </a:xfrm>
          <a:prstGeom prst="roundRect">
            <a:avLst>
              <a:gd name="adj" fmla="val 13139"/>
            </a:avLst>
          </a:prstGeom>
          <a:solidFill>
            <a:srgbClr val="302E3C"/>
          </a:solidFill>
          <a:ln w="12700">
            <a:solidFill>
              <a:srgbClr val="191820">
                <a:alpha val="0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7334250" y="4203700"/>
            <a:ext cx="1117600" cy="14033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850" dirty="0">
                <a:solidFill>
                  <a:srgbClr val="A795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WRITE</a:t>
            </a:r>
            <a:endParaRPr lang="zh-CN" sz="850" dirty="0"/>
          </a:p>
        </p:txBody>
      </p:sp>
      <p:sp>
        <p:nvSpPr>
          <p:cNvPr id="35" name="Text 33"/>
          <p:cNvSpPr/>
          <p:nvPr/>
        </p:nvSpPr>
        <p:spPr>
          <a:xfrm>
            <a:off x="7334250" y="4438650"/>
            <a:ext cx="1117600" cy="28067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17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文章</a:t>
            </a:r>
            <a:endParaRPr lang="zh-CN" sz="1700" dirty="0"/>
          </a:p>
        </p:txBody>
      </p:sp>
      <p:sp>
        <p:nvSpPr>
          <p:cNvPr id="36" name="Shape 34"/>
          <p:cNvSpPr/>
          <p:nvPr/>
        </p:nvSpPr>
        <p:spPr>
          <a:xfrm>
            <a:off x="9188450" y="3721100"/>
            <a:ext cx="0" cy="247650"/>
          </a:xfrm>
          <a:prstGeom prst="line">
            <a:avLst/>
          </a:prstGeom>
          <a:noFill/>
          <a:ln w="12700">
            <a:solidFill>
              <a:srgbClr val="A795FF"/>
            </a:solidFill>
            <a:prstDash val="solid"/>
            <a:headEnd type="none"/>
            <a:tailEnd type="none"/>
          </a:ln>
        </p:spPr>
      </p:sp>
      <p:sp>
        <p:nvSpPr>
          <p:cNvPr id="37" name="Shape 35"/>
          <p:cNvSpPr/>
          <p:nvPr/>
        </p:nvSpPr>
        <p:spPr>
          <a:xfrm>
            <a:off x="9148621" y="3903788"/>
            <a:ext cx="39829" cy="64962"/>
          </a:xfrm>
          <a:prstGeom prst="line">
            <a:avLst/>
          </a:prstGeom>
          <a:noFill/>
          <a:ln w="12700">
            <a:solidFill>
              <a:srgbClr val="A795FF"/>
            </a:solidFill>
            <a:prstDash val="solid"/>
            <a:headEnd type="none"/>
            <a:tailEnd type="none"/>
          </a:ln>
        </p:spPr>
      </p:sp>
      <p:sp>
        <p:nvSpPr>
          <p:cNvPr id="38" name="Shape 36"/>
          <p:cNvSpPr/>
          <p:nvPr/>
        </p:nvSpPr>
        <p:spPr>
          <a:xfrm flipV="1">
            <a:off x="9188450" y="3903788"/>
            <a:ext cx="39829" cy="64962"/>
          </a:xfrm>
          <a:prstGeom prst="line">
            <a:avLst/>
          </a:prstGeom>
          <a:noFill/>
          <a:ln w="12700">
            <a:solidFill>
              <a:srgbClr val="A795FF"/>
            </a:solidFill>
            <a:prstDash val="solid"/>
            <a:headEnd type="none"/>
            <a:tailEnd type="none"/>
          </a:ln>
        </p:spPr>
      </p:sp>
      <p:sp>
        <p:nvSpPr>
          <p:cNvPr id="39" name="Shape 37"/>
          <p:cNvSpPr/>
          <p:nvPr/>
        </p:nvSpPr>
        <p:spPr>
          <a:xfrm>
            <a:off x="8648700" y="4051300"/>
            <a:ext cx="1117600" cy="869950"/>
          </a:xfrm>
          <a:prstGeom prst="roundRect">
            <a:avLst>
              <a:gd name="adj" fmla="val 13139"/>
            </a:avLst>
          </a:prstGeom>
          <a:solidFill>
            <a:srgbClr val="302E3C"/>
          </a:solidFill>
          <a:ln w="12700">
            <a:solidFill>
              <a:srgbClr val="191820">
                <a:alpha val="0"/>
              </a:srgbClr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8648700" y="4203700"/>
            <a:ext cx="1117600" cy="14033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850" dirty="0">
                <a:solidFill>
                  <a:srgbClr val="A795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BUILD</a:t>
            </a:r>
            <a:endParaRPr lang="zh-CN" sz="850" dirty="0"/>
          </a:p>
        </p:txBody>
      </p:sp>
      <p:sp>
        <p:nvSpPr>
          <p:cNvPr id="41" name="Text 39"/>
          <p:cNvSpPr/>
          <p:nvPr/>
        </p:nvSpPr>
        <p:spPr>
          <a:xfrm>
            <a:off x="8648700" y="4438650"/>
            <a:ext cx="1117600" cy="28067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17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产品</a:t>
            </a:r>
            <a:endParaRPr lang="zh-CN" sz="1700" dirty="0"/>
          </a:p>
        </p:txBody>
      </p:sp>
      <p:sp>
        <p:nvSpPr>
          <p:cNvPr id="42" name="Shape 40"/>
          <p:cNvSpPr/>
          <p:nvPr/>
        </p:nvSpPr>
        <p:spPr>
          <a:xfrm>
            <a:off x="10502900" y="3721100"/>
            <a:ext cx="0" cy="247650"/>
          </a:xfrm>
          <a:prstGeom prst="line">
            <a:avLst/>
          </a:prstGeom>
          <a:noFill/>
          <a:ln w="12700">
            <a:solidFill>
              <a:srgbClr val="A795FF"/>
            </a:solidFill>
            <a:prstDash val="solid"/>
            <a:headEnd type="none"/>
            <a:tailEnd type="none"/>
          </a:ln>
        </p:spPr>
      </p:sp>
      <p:sp>
        <p:nvSpPr>
          <p:cNvPr id="43" name="Shape 41"/>
          <p:cNvSpPr/>
          <p:nvPr/>
        </p:nvSpPr>
        <p:spPr>
          <a:xfrm>
            <a:off x="10463071" y="3903788"/>
            <a:ext cx="39829" cy="64962"/>
          </a:xfrm>
          <a:prstGeom prst="line">
            <a:avLst/>
          </a:prstGeom>
          <a:noFill/>
          <a:ln w="12700">
            <a:solidFill>
              <a:srgbClr val="A795FF"/>
            </a:solidFill>
            <a:prstDash val="solid"/>
            <a:headEnd type="none"/>
            <a:tailEnd type="none"/>
          </a:ln>
        </p:spPr>
      </p:sp>
      <p:sp>
        <p:nvSpPr>
          <p:cNvPr id="44" name="Shape 42"/>
          <p:cNvSpPr/>
          <p:nvPr/>
        </p:nvSpPr>
        <p:spPr>
          <a:xfrm flipV="1">
            <a:off x="10502900" y="3903788"/>
            <a:ext cx="39829" cy="64962"/>
          </a:xfrm>
          <a:prstGeom prst="line">
            <a:avLst/>
          </a:prstGeom>
          <a:noFill/>
          <a:ln w="12700">
            <a:solidFill>
              <a:srgbClr val="A795FF"/>
            </a:solidFill>
            <a:prstDash val="solid"/>
            <a:headEnd type="none"/>
            <a:tailEnd type="none"/>
          </a:ln>
        </p:spPr>
      </p:sp>
      <p:sp>
        <p:nvSpPr>
          <p:cNvPr id="45" name="Shape 43"/>
          <p:cNvSpPr/>
          <p:nvPr/>
        </p:nvSpPr>
        <p:spPr>
          <a:xfrm>
            <a:off x="9963150" y="4051300"/>
            <a:ext cx="1117600" cy="869950"/>
          </a:xfrm>
          <a:prstGeom prst="roundRect">
            <a:avLst>
              <a:gd name="adj" fmla="val 13139"/>
            </a:avLst>
          </a:prstGeom>
          <a:solidFill>
            <a:srgbClr val="302E3C"/>
          </a:solidFill>
          <a:ln w="12700">
            <a:solidFill>
              <a:srgbClr val="191820">
                <a:alpha val="0"/>
              </a:srgbClr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9963150" y="4203700"/>
            <a:ext cx="1117600" cy="14033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850" dirty="0">
                <a:solidFill>
                  <a:srgbClr val="A795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SOLVE</a:t>
            </a:r>
            <a:endParaRPr lang="zh-CN" sz="850" dirty="0"/>
          </a:p>
        </p:txBody>
      </p:sp>
      <p:sp>
        <p:nvSpPr>
          <p:cNvPr id="47" name="Text 45"/>
          <p:cNvSpPr/>
          <p:nvPr/>
        </p:nvSpPr>
        <p:spPr>
          <a:xfrm>
            <a:off x="9963150" y="4438650"/>
            <a:ext cx="1117600" cy="28067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17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问题</a:t>
            </a:r>
            <a:endParaRPr lang="zh-CN" sz="1700" dirty="0"/>
          </a:p>
        </p:txBody>
      </p:sp>
      <p:sp>
        <p:nvSpPr>
          <p:cNvPr id="48" name="Shape 46"/>
          <p:cNvSpPr/>
          <p:nvPr/>
        </p:nvSpPr>
        <p:spPr>
          <a:xfrm>
            <a:off x="508000" y="6381750"/>
            <a:ext cx="11176000" cy="0"/>
          </a:xfrm>
          <a:prstGeom prst="line">
            <a:avLst/>
          </a:prstGeom>
          <a:noFill/>
          <a:ln w="6350">
            <a:solidFill>
              <a:srgbClr val="3B3848"/>
            </a:solidFill>
            <a:prstDash val="solid"/>
            <a:headEnd type="none"/>
            <a:tailEnd type="none"/>
          </a:ln>
        </p:spPr>
      </p:sp>
      <p:sp>
        <p:nvSpPr>
          <p:cNvPr id="49" name="Text 47"/>
          <p:cNvSpPr/>
          <p:nvPr/>
        </p:nvSpPr>
        <p:spPr>
          <a:xfrm>
            <a:off x="508000" y="6534150"/>
            <a:ext cx="3175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000" dirty="0">
                <a:solidFill>
                  <a:srgbClr val="ADABB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OBSIDIAN × AI</a:t>
            </a:r>
            <a:endParaRPr lang="zh-CN" sz="1000" dirty="0"/>
          </a:p>
        </p:txBody>
      </p:sp>
      <p:sp>
        <p:nvSpPr>
          <p:cNvPr id="50" name="Text 48"/>
          <p:cNvSpPr/>
          <p:nvPr/>
        </p:nvSpPr>
        <p:spPr>
          <a:xfrm>
            <a:off x="8826500" y="6527800"/>
            <a:ext cx="1905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zh-CN" altLang="en-US" sz="1000" dirty="0">
                <a:solidFill>
                  <a:srgbClr val="ADABB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开场</a:t>
            </a:r>
            <a:endParaRPr lang="zh-CN" sz="1000" dirty="0"/>
          </a:p>
        </p:txBody>
      </p:sp>
      <p:sp>
        <p:nvSpPr>
          <p:cNvPr id="51" name="Text 49"/>
          <p:cNvSpPr/>
          <p:nvPr/>
        </p:nvSpPr>
        <p:spPr>
          <a:xfrm>
            <a:off x="10922000" y="6534150"/>
            <a:ext cx="762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zh-CN" altLang="en-US" sz="1000" dirty="0">
                <a:solidFill>
                  <a:srgbClr val="ADABB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 / 21</a:t>
            </a:r>
            <a:endParaRPr lang="zh-CN" sz="1000" dirty="0"/>
          </a:p>
        </p:txBody>
      </p:sp>
    </p:spTree>
  </p:cSld>
  <p:clrMapOvr>
    <a:masterClrMapping/>
  </p:clrMapOvr>
  <p:transition spd="fast" advClick="1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4350" y="495300"/>
            <a:ext cx="101600" cy="101600"/>
          </a:xfrm>
          <a:prstGeom prst="ellipse">
            <a:avLst/>
          </a:prstGeom>
          <a:solidFill>
            <a:srgbClr val="7856ED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6600" y="419100"/>
            <a:ext cx="10160000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真正的问题，不是记得不够多</a:t>
            </a:r>
            <a:endParaRPr lang="zh-CN" sz="1250" dirty="0"/>
          </a:p>
        </p:txBody>
      </p:sp>
      <p:sp>
        <p:nvSpPr>
          <p:cNvPr id="4" name="Text 2"/>
          <p:cNvSpPr/>
          <p:nvPr/>
        </p:nvSpPr>
        <p:spPr>
          <a:xfrm>
            <a:off x="635000" y="1543050"/>
            <a:ext cx="6540500" cy="77597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470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记得越多，</a:t>
            </a:r>
            <a:endParaRPr lang="zh-CN" sz="4700" dirty="0"/>
          </a:p>
        </p:txBody>
      </p:sp>
      <p:sp>
        <p:nvSpPr>
          <p:cNvPr id="5" name="Text 3"/>
          <p:cNvSpPr/>
          <p:nvPr/>
        </p:nvSpPr>
        <p:spPr>
          <a:xfrm>
            <a:off x="635000" y="2266950"/>
            <a:ext cx="6540500" cy="77597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470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却越难找回来。</a:t>
            </a:r>
            <a:endParaRPr lang="zh-CN" sz="4700" dirty="0"/>
          </a:p>
        </p:txBody>
      </p:sp>
      <p:sp>
        <p:nvSpPr>
          <p:cNvPr id="6" name="Text 4"/>
          <p:cNvSpPr/>
          <p:nvPr/>
        </p:nvSpPr>
        <p:spPr>
          <a:xfrm>
            <a:off x="673100" y="3752850"/>
            <a:ext cx="6731000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7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笔记库，慢慢变成了另一个网盘。</a:t>
            </a:r>
            <a:endParaRPr lang="zh-CN" sz="1750" dirty="0"/>
          </a:p>
        </p:txBody>
      </p:sp>
      <p:sp>
        <p:nvSpPr>
          <p:cNvPr id="7" name="Shape 5"/>
          <p:cNvSpPr/>
          <p:nvPr/>
        </p:nvSpPr>
        <p:spPr>
          <a:xfrm>
            <a:off x="7531100" y="1390650"/>
            <a:ext cx="3524250" cy="1035050"/>
          </a:xfrm>
          <a:prstGeom prst="roundRect">
            <a:avLst>
              <a:gd name="adj" fmla="val 14724"/>
            </a:avLst>
          </a:prstGeom>
          <a:solidFill>
            <a:srgbClr val="FFFFFF"/>
          </a:solidFill>
          <a:ln w="12700">
            <a:solidFill>
              <a:srgbClr val="E1DEE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08900" y="1581150"/>
            <a:ext cx="273050" cy="330200"/>
          </a:xfrm>
          <a:prstGeom prst="roundRect">
            <a:avLst>
              <a:gd name="adj" fmla="val 16279"/>
            </a:avLst>
          </a:prstGeom>
          <a:solidFill>
            <a:srgbClr val="ECE7FC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778750" y="1695450"/>
            <a:ext cx="139700" cy="0"/>
          </a:xfrm>
          <a:prstGeom prst="line">
            <a:avLst/>
          </a:prstGeom>
          <a:noFill/>
          <a:ln w="1270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7778750" y="1758950"/>
            <a:ext cx="120650" cy="0"/>
          </a:xfrm>
          <a:prstGeom prst="line">
            <a:avLst/>
          </a:prstGeom>
          <a:noFill/>
          <a:ln w="1270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11" name="Text 9"/>
          <p:cNvSpPr/>
          <p:nvPr/>
        </p:nvSpPr>
        <p:spPr>
          <a:xfrm>
            <a:off x="8096250" y="1581150"/>
            <a:ext cx="2825750" cy="26416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60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项目复盘</a:t>
            </a:r>
            <a:endParaRPr lang="zh-CN" sz="1600" dirty="0"/>
          </a:p>
        </p:txBody>
      </p:sp>
      <p:sp>
        <p:nvSpPr>
          <p:cNvPr id="12" name="Text 10"/>
          <p:cNvSpPr/>
          <p:nvPr/>
        </p:nvSpPr>
        <p:spPr>
          <a:xfrm>
            <a:off x="7715250" y="2063750"/>
            <a:ext cx="3155950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几年前踩过的坑</a:t>
            </a:r>
            <a:endParaRPr lang="zh-CN" sz="1250" dirty="0"/>
          </a:p>
        </p:txBody>
      </p:sp>
      <p:sp>
        <p:nvSpPr>
          <p:cNvPr id="13" name="Shape 11"/>
          <p:cNvSpPr/>
          <p:nvPr/>
        </p:nvSpPr>
        <p:spPr>
          <a:xfrm>
            <a:off x="7658100" y="2286000"/>
            <a:ext cx="3524250" cy="1035050"/>
          </a:xfrm>
          <a:prstGeom prst="roundRect">
            <a:avLst>
              <a:gd name="adj" fmla="val 14724"/>
            </a:avLst>
          </a:prstGeom>
          <a:solidFill>
            <a:srgbClr val="FFFFFF"/>
          </a:solidFill>
          <a:ln w="12700">
            <a:solidFill>
              <a:srgbClr val="E1DEE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835900" y="2476500"/>
            <a:ext cx="273050" cy="330200"/>
          </a:xfrm>
          <a:prstGeom prst="roundRect">
            <a:avLst>
              <a:gd name="adj" fmla="val 16279"/>
            </a:avLst>
          </a:prstGeom>
          <a:solidFill>
            <a:srgbClr val="ECE7FC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905750" y="2590800"/>
            <a:ext cx="139700" cy="0"/>
          </a:xfrm>
          <a:prstGeom prst="line">
            <a:avLst/>
          </a:prstGeom>
          <a:noFill/>
          <a:ln w="1270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16" name="Shape 14"/>
          <p:cNvSpPr/>
          <p:nvPr/>
        </p:nvSpPr>
        <p:spPr>
          <a:xfrm>
            <a:off x="7905750" y="2654300"/>
            <a:ext cx="120650" cy="0"/>
          </a:xfrm>
          <a:prstGeom prst="line">
            <a:avLst/>
          </a:prstGeom>
          <a:noFill/>
          <a:ln w="1270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17" name="Text 15"/>
          <p:cNvSpPr/>
          <p:nvPr/>
        </p:nvSpPr>
        <p:spPr>
          <a:xfrm>
            <a:off x="8223250" y="2476500"/>
            <a:ext cx="2825750" cy="26416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60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灵感记录</a:t>
            </a:r>
            <a:endParaRPr lang="zh-CN" sz="1600" dirty="0"/>
          </a:p>
        </p:txBody>
      </p:sp>
      <p:sp>
        <p:nvSpPr>
          <p:cNvPr id="18" name="Text 16"/>
          <p:cNvSpPr/>
          <p:nvPr/>
        </p:nvSpPr>
        <p:spPr>
          <a:xfrm>
            <a:off x="7842250" y="2959100"/>
            <a:ext cx="3155950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一闪而过的想法</a:t>
            </a:r>
            <a:endParaRPr lang="zh-CN" sz="1250" dirty="0"/>
          </a:p>
        </p:txBody>
      </p:sp>
      <p:sp>
        <p:nvSpPr>
          <p:cNvPr id="19" name="Shape 17"/>
          <p:cNvSpPr/>
          <p:nvPr/>
        </p:nvSpPr>
        <p:spPr>
          <a:xfrm>
            <a:off x="7785100" y="3181350"/>
            <a:ext cx="3524250" cy="1035050"/>
          </a:xfrm>
          <a:prstGeom prst="roundRect">
            <a:avLst>
              <a:gd name="adj" fmla="val 14724"/>
            </a:avLst>
          </a:prstGeom>
          <a:solidFill>
            <a:srgbClr val="FFFFFF"/>
          </a:solidFill>
          <a:ln w="12700">
            <a:solidFill>
              <a:srgbClr val="E1DEE9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962900" y="3371850"/>
            <a:ext cx="273050" cy="330200"/>
          </a:xfrm>
          <a:prstGeom prst="roundRect">
            <a:avLst>
              <a:gd name="adj" fmla="val 16279"/>
            </a:avLst>
          </a:prstGeom>
          <a:solidFill>
            <a:srgbClr val="ECE7FC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032750" y="3486150"/>
            <a:ext cx="139700" cy="0"/>
          </a:xfrm>
          <a:prstGeom prst="line">
            <a:avLst/>
          </a:prstGeom>
          <a:noFill/>
          <a:ln w="1270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22" name="Shape 20"/>
          <p:cNvSpPr/>
          <p:nvPr/>
        </p:nvSpPr>
        <p:spPr>
          <a:xfrm>
            <a:off x="8032750" y="3549650"/>
            <a:ext cx="120650" cy="0"/>
          </a:xfrm>
          <a:prstGeom prst="line">
            <a:avLst/>
          </a:prstGeom>
          <a:noFill/>
          <a:ln w="1270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23" name="Text 21"/>
          <p:cNvSpPr/>
          <p:nvPr/>
        </p:nvSpPr>
        <p:spPr>
          <a:xfrm>
            <a:off x="8350250" y="3371850"/>
            <a:ext cx="2825750" cy="26416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60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工作经验</a:t>
            </a:r>
            <a:endParaRPr lang="zh-CN" sz="1600" dirty="0"/>
          </a:p>
        </p:txBody>
      </p:sp>
      <p:sp>
        <p:nvSpPr>
          <p:cNvPr id="24" name="Text 22"/>
          <p:cNvSpPr/>
          <p:nvPr/>
        </p:nvSpPr>
        <p:spPr>
          <a:xfrm>
            <a:off x="7969250" y="3854450"/>
            <a:ext cx="3155950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当时解决过的问题</a:t>
            </a:r>
            <a:endParaRPr lang="zh-CN" sz="1250" dirty="0"/>
          </a:p>
        </p:txBody>
      </p:sp>
      <p:sp>
        <p:nvSpPr>
          <p:cNvPr id="25" name="Shape 23"/>
          <p:cNvSpPr/>
          <p:nvPr/>
        </p:nvSpPr>
        <p:spPr>
          <a:xfrm>
            <a:off x="7048500" y="4591050"/>
            <a:ext cx="4222750" cy="6350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 w="19050">
            <a:solidFill>
              <a:srgbClr val="7856E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264400" y="4768850"/>
            <a:ext cx="203200" cy="203200"/>
          </a:xfrm>
          <a:prstGeom prst="ellipse">
            <a:avLst/>
          </a:prstGeom>
          <a:solidFill>
            <a:srgbClr val="F7F6F2">
              <a:alpha val="0"/>
            </a:srgbClr>
          </a:solidFill>
          <a:ln w="19050">
            <a:solidFill>
              <a:srgbClr val="7856ED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448550" y="4953000"/>
            <a:ext cx="88900" cy="95250"/>
          </a:xfrm>
          <a:prstGeom prst="line">
            <a:avLst/>
          </a:prstGeom>
          <a:noFill/>
          <a:ln w="1905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28" name="Text 26"/>
          <p:cNvSpPr/>
          <p:nvPr/>
        </p:nvSpPr>
        <p:spPr>
          <a:xfrm>
            <a:off x="7683500" y="4781550"/>
            <a:ext cx="3270250" cy="2476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500" dirty="0">
                <a:solidFill>
                  <a:srgbClr val="7856E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那次经验，到底放在哪了？</a:t>
            </a:r>
            <a:endParaRPr lang="zh-CN" sz="1500" dirty="0"/>
          </a:p>
        </p:txBody>
      </p:sp>
      <p:sp>
        <p:nvSpPr>
          <p:cNvPr id="29" name="Shape 27"/>
          <p:cNvSpPr/>
          <p:nvPr/>
        </p:nvSpPr>
        <p:spPr>
          <a:xfrm>
            <a:off x="508000" y="6381750"/>
            <a:ext cx="11176000" cy="0"/>
          </a:xfrm>
          <a:prstGeom prst="line">
            <a:avLst/>
          </a:prstGeom>
          <a:noFill/>
          <a:ln w="6350">
            <a:solidFill>
              <a:srgbClr val="E1DEE9"/>
            </a:solidFill>
            <a:prstDash val="solid"/>
            <a:headEnd type="none"/>
            <a:tailEnd type="none"/>
          </a:ln>
        </p:spPr>
      </p:sp>
      <p:sp>
        <p:nvSpPr>
          <p:cNvPr id="30" name="Text 28"/>
          <p:cNvSpPr/>
          <p:nvPr/>
        </p:nvSpPr>
        <p:spPr>
          <a:xfrm>
            <a:off x="508000" y="6534150"/>
            <a:ext cx="3175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OBSIDIAN × AI</a:t>
            </a:r>
            <a:endParaRPr lang="zh-CN" sz="1000" dirty="0"/>
          </a:p>
        </p:txBody>
      </p:sp>
      <p:sp>
        <p:nvSpPr>
          <p:cNvPr id="31" name="Text 29"/>
          <p:cNvSpPr/>
          <p:nvPr/>
        </p:nvSpPr>
        <p:spPr>
          <a:xfrm>
            <a:off x="8826500" y="6527800"/>
            <a:ext cx="1905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开场</a:t>
            </a:r>
            <a:endParaRPr lang="zh-CN" sz="1000" dirty="0"/>
          </a:p>
        </p:txBody>
      </p:sp>
      <p:sp>
        <p:nvSpPr>
          <p:cNvPr id="32" name="Text 30"/>
          <p:cNvSpPr/>
          <p:nvPr/>
        </p:nvSpPr>
        <p:spPr>
          <a:xfrm>
            <a:off x="10922000" y="6534150"/>
            <a:ext cx="762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 / 21</a:t>
            </a:r>
            <a:endParaRPr lang="zh-CN" sz="1000" dirty="0"/>
          </a:p>
        </p:txBody>
      </p:sp>
    </p:spTree>
  </p:cSld>
  <p:clrMapOvr>
    <a:masterClrMapping/>
  </p:clrMapOvr>
  <p:transition spd="fast" advClick="1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918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4350" y="495300"/>
            <a:ext cx="101600" cy="101600"/>
          </a:xfrm>
          <a:prstGeom prst="ellipse">
            <a:avLst/>
          </a:prstGeom>
          <a:solidFill>
            <a:srgbClr val="A795FF"/>
          </a:solidFill>
          <a:ln w="12700">
            <a:solidFill>
              <a:srgbClr val="191820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6600" y="419100"/>
            <a:ext cx="10160000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50" dirty="0">
                <a:solidFill>
                  <a:srgbClr val="ADABB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先看实际记录</a:t>
            </a:r>
            <a:endParaRPr lang="zh-CN" sz="1250" dirty="0"/>
          </a:p>
        </p:txBody>
      </p:sp>
      <p:sp>
        <p:nvSpPr>
          <p:cNvPr id="4" name="Text 2"/>
          <p:cNvSpPr/>
          <p:nvPr/>
        </p:nvSpPr>
        <p:spPr>
          <a:xfrm>
            <a:off x="635000" y="1225550"/>
            <a:ext cx="10985500" cy="72644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44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旧笔记，开始重新生长。</a:t>
            </a:r>
            <a:endParaRPr lang="zh-CN" sz="4400" dirty="0"/>
          </a:p>
        </p:txBody>
      </p:sp>
      <p:sp>
        <p:nvSpPr>
          <p:cNvPr id="5" name="Shape 3"/>
          <p:cNvSpPr/>
          <p:nvPr/>
        </p:nvSpPr>
        <p:spPr>
          <a:xfrm>
            <a:off x="635000" y="2489200"/>
            <a:ext cx="3302000" cy="2349500"/>
          </a:xfrm>
          <a:prstGeom prst="roundRect">
            <a:avLst>
              <a:gd name="adj" fmla="val 7568"/>
            </a:avLst>
          </a:prstGeom>
          <a:solidFill>
            <a:srgbClr val="25242E"/>
          </a:solidFill>
          <a:ln w="12700">
            <a:solidFill>
              <a:srgbClr val="191820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50900" y="2673350"/>
            <a:ext cx="2870200" cy="9493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57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71</a:t>
            </a:r>
            <a:endParaRPr lang="zh-CN" sz="5750" dirty="0"/>
          </a:p>
        </p:txBody>
      </p:sp>
      <p:sp>
        <p:nvSpPr>
          <p:cNvPr id="7" name="Text 5"/>
          <p:cNvSpPr/>
          <p:nvPr/>
        </p:nvSpPr>
        <p:spPr>
          <a:xfrm>
            <a:off x="876300" y="3638550"/>
            <a:ext cx="281940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天 · 持续运行</a:t>
            </a:r>
            <a:endParaRPr lang="zh-CN" sz="1800" dirty="0"/>
          </a:p>
        </p:txBody>
      </p:sp>
      <p:sp>
        <p:nvSpPr>
          <p:cNvPr id="8" name="Text 6"/>
          <p:cNvSpPr/>
          <p:nvPr/>
        </p:nvSpPr>
        <p:spPr>
          <a:xfrm>
            <a:off x="876300" y="4438650"/>
            <a:ext cx="2819400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50" dirty="0">
                <a:solidFill>
                  <a:srgbClr val="ADABB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这套系统的运行时长</a:t>
            </a:r>
            <a:endParaRPr lang="zh-CN" sz="1250" dirty="0"/>
          </a:p>
        </p:txBody>
      </p:sp>
      <p:sp>
        <p:nvSpPr>
          <p:cNvPr id="9" name="Shape 7"/>
          <p:cNvSpPr/>
          <p:nvPr/>
        </p:nvSpPr>
        <p:spPr>
          <a:xfrm>
            <a:off x="4127500" y="2489200"/>
            <a:ext cx="3524250" cy="2349500"/>
          </a:xfrm>
          <a:prstGeom prst="roundRect">
            <a:avLst>
              <a:gd name="adj" fmla="val 7568"/>
            </a:avLst>
          </a:prstGeom>
          <a:solidFill>
            <a:srgbClr val="7856ED"/>
          </a:solidFill>
          <a:ln w="12700">
            <a:solidFill>
              <a:srgbClr val="191820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343400" y="2673350"/>
            <a:ext cx="3092450" cy="9493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57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668</a:t>
            </a:r>
            <a:endParaRPr lang="zh-CN" sz="5750" dirty="0"/>
          </a:p>
        </p:txBody>
      </p:sp>
      <p:sp>
        <p:nvSpPr>
          <p:cNvPr id="11" name="Text 9"/>
          <p:cNvSpPr/>
          <p:nvPr/>
        </p:nvSpPr>
        <p:spPr>
          <a:xfrm>
            <a:off x="4368800" y="3638550"/>
            <a:ext cx="304165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篇 · 新增笔记</a:t>
            </a:r>
            <a:endParaRPr lang="zh-CN" sz="1800" dirty="0"/>
          </a:p>
        </p:txBody>
      </p:sp>
      <p:sp>
        <p:nvSpPr>
          <p:cNvPr id="12" name="Text 10"/>
          <p:cNvSpPr/>
          <p:nvPr/>
        </p:nvSpPr>
        <p:spPr>
          <a:xfrm>
            <a:off x="4368800" y="4438650"/>
            <a:ext cx="3041650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50" dirty="0">
                <a:solidFill>
                  <a:srgbClr val="E5DA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平均每天 9.4 篇</a:t>
            </a:r>
            <a:endParaRPr lang="zh-CN" sz="1250" dirty="0"/>
          </a:p>
        </p:txBody>
      </p:sp>
      <p:sp>
        <p:nvSpPr>
          <p:cNvPr id="13" name="Shape 11"/>
          <p:cNvSpPr/>
          <p:nvPr/>
        </p:nvSpPr>
        <p:spPr>
          <a:xfrm>
            <a:off x="7842250" y="2489200"/>
            <a:ext cx="3587750" cy="2349500"/>
          </a:xfrm>
          <a:prstGeom prst="roundRect">
            <a:avLst>
              <a:gd name="adj" fmla="val 7568"/>
            </a:avLst>
          </a:prstGeom>
          <a:solidFill>
            <a:srgbClr val="25242E"/>
          </a:solidFill>
          <a:ln w="12700">
            <a:solidFill>
              <a:srgbClr val="191820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58150" y="2673350"/>
            <a:ext cx="3155950" cy="9493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57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1,099</a:t>
            </a:r>
            <a:endParaRPr lang="zh-CN" sz="5750" dirty="0"/>
          </a:p>
        </p:txBody>
      </p:sp>
      <p:sp>
        <p:nvSpPr>
          <p:cNvPr id="15" name="Text 13"/>
          <p:cNvSpPr/>
          <p:nvPr/>
        </p:nvSpPr>
        <p:spPr>
          <a:xfrm>
            <a:off x="8083550" y="3638550"/>
            <a:ext cx="310515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张 · 知识卡片</a:t>
            </a:r>
            <a:endParaRPr lang="zh-CN" sz="1800" dirty="0"/>
          </a:p>
        </p:txBody>
      </p:sp>
      <p:sp>
        <p:nvSpPr>
          <p:cNvPr id="16" name="Text 14"/>
          <p:cNvSpPr/>
          <p:nvPr/>
        </p:nvSpPr>
        <p:spPr>
          <a:xfrm>
            <a:off x="8083550" y="4438650"/>
            <a:ext cx="3105150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50" dirty="0">
                <a:solidFill>
                  <a:srgbClr val="ADABB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AI 从所有原始笔记中整理</a:t>
            </a:r>
            <a:endParaRPr lang="zh-CN" sz="1250" dirty="0"/>
          </a:p>
        </p:txBody>
      </p:sp>
      <p:sp>
        <p:nvSpPr>
          <p:cNvPr id="17" name="Text 15"/>
          <p:cNvSpPr/>
          <p:nvPr/>
        </p:nvSpPr>
        <p:spPr>
          <a:xfrm>
            <a:off x="679450" y="5410200"/>
            <a:ext cx="9525000" cy="23114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ADABB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新增笔记不包含初次迁入的旧资料。</a:t>
            </a:r>
            <a:endParaRPr lang="zh-CN" sz="1400" dirty="0"/>
          </a:p>
        </p:txBody>
      </p:sp>
      <p:sp>
        <p:nvSpPr>
          <p:cNvPr id="18" name="Shape 16"/>
          <p:cNvSpPr/>
          <p:nvPr/>
        </p:nvSpPr>
        <p:spPr>
          <a:xfrm>
            <a:off x="508000" y="6381750"/>
            <a:ext cx="11176000" cy="0"/>
          </a:xfrm>
          <a:prstGeom prst="line">
            <a:avLst/>
          </a:prstGeom>
          <a:noFill/>
          <a:ln w="6350">
            <a:solidFill>
              <a:srgbClr val="3B3848"/>
            </a:solidFill>
            <a:prstDash val="solid"/>
            <a:headEnd type="none"/>
            <a:tailEnd type="none"/>
          </a:ln>
        </p:spPr>
      </p:sp>
      <p:sp>
        <p:nvSpPr>
          <p:cNvPr id="19" name="Text 17"/>
          <p:cNvSpPr/>
          <p:nvPr/>
        </p:nvSpPr>
        <p:spPr>
          <a:xfrm>
            <a:off x="508000" y="6534150"/>
            <a:ext cx="3175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000" dirty="0">
                <a:solidFill>
                  <a:srgbClr val="ADABB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OBSIDIAN × AI</a:t>
            </a:r>
            <a:endParaRPr lang="zh-CN" sz="1000" dirty="0"/>
          </a:p>
        </p:txBody>
      </p:sp>
      <p:sp>
        <p:nvSpPr>
          <p:cNvPr id="20" name="Text 18"/>
          <p:cNvSpPr/>
          <p:nvPr/>
        </p:nvSpPr>
        <p:spPr>
          <a:xfrm>
            <a:off x="8826500" y="6527800"/>
            <a:ext cx="1905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zh-CN" altLang="en-US" sz="1000" dirty="0">
                <a:solidFill>
                  <a:srgbClr val="ADABB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实践数据</a:t>
            </a:r>
            <a:endParaRPr lang="zh-CN" sz="1000" dirty="0"/>
          </a:p>
        </p:txBody>
      </p:sp>
      <p:sp>
        <p:nvSpPr>
          <p:cNvPr id="21" name="Text 19"/>
          <p:cNvSpPr/>
          <p:nvPr/>
        </p:nvSpPr>
        <p:spPr>
          <a:xfrm>
            <a:off x="10922000" y="6534150"/>
            <a:ext cx="762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zh-CN" altLang="en-US" sz="1000" dirty="0">
                <a:solidFill>
                  <a:srgbClr val="ADABB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 / 21</a:t>
            </a:r>
            <a:endParaRPr lang="zh-CN" sz="1000" dirty="0"/>
          </a:p>
        </p:txBody>
      </p:sp>
    </p:spTree>
  </p:cSld>
  <p:clrMapOvr>
    <a:masterClrMapping/>
  </p:clrMapOvr>
  <p:transition spd="fast" advClick="1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4350" y="495300"/>
            <a:ext cx="101600" cy="101600"/>
          </a:xfrm>
          <a:prstGeom prst="ellipse">
            <a:avLst/>
          </a:prstGeom>
          <a:solidFill>
            <a:srgbClr val="7856ED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6600" y="419100"/>
            <a:ext cx="10160000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这期只讲清一条路径</a:t>
            </a:r>
            <a:endParaRPr lang="zh-CN" sz="1250" dirty="0"/>
          </a:p>
        </p:txBody>
      </p:sp>
      <p:sp>
        <p:nvSpPr>
          <p:cNvPr id="4" name="Text 2"/>
          <p:cNvSpPr/>
          <p:nvPr/>
        </p:nvSpPr>
        <p:spPr>
          <a:xfrm>
            <a:off x="635000" y="1270000"/>
            <a:ext cx="8890000" cy="72644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440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从搬家，</a:t>
            </a:r>
            <a:endParaRPr lang="zh-CN" sz="4400" dirty="0"/>
          </a:p>
        </p:txBody>
      </p:sp>
      <p:sp>
        <p:nvSpPr>
          <p:cNvPr id="5" name="Text 3"/>
          <p:cNvSpPr/>
          <p:nvPr/>
        </p:nvSpPr>
        <p:spPr>
          <a:xfrm>
            <a:off x="635000" y="1930400"/>
            <a:ext cx="8890000" cy="72644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440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到真正用起来。</a:t>
            </a:r>
            <a:endParaRPr lang="zh-CN" sz="4400" dirty="0"/>
          </a:p>
        </p:txBody>
      </p:sp>
      <p:sp>
        <p:nvSpPr>
          <p:cNvPr id="6" name="Shape 4"/>
          <p:cNvSpPr/>
          <p:nvPr/>
        </p:nvSpPr>
        <p:spPr>
          <a:xfrm>
            <a:off x="635000" y="3676650"/>
            <a:ext cx="2413000" cy="0"/>
          </a:xfrm>
          <a:prstGeom prst="line">
            <a:avLst/>
          </a:prstGeom>
          <a:noFill/>
          <a:ln w="31750">
            <a:solidFill>
              <a:srgbClr val="E1DEE9"/>
            </a:solidFill>
            <a:prstDash val="solid"/>
            <a:headEnd type="none"/>
            <a:tailEnd type="none"/>
          </a:ln>
        </p:spPr>
      </p:sp>
      <p:sp>
        <p:nvSpPr>
          <p:cNvPr id="7" name="Text 5"/>
          <p:cNvSpPr/>
          <p:nvPr/>
        </p:nvSpPr>
        <p:spPr>
          <a:xfrm>
            <a:off x="635000" y="3943350"/>
            <a:ext cx="2413000" cy="31369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7856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zh-CN" sz="1900" dirty="0"/>
          </a:p>
        </p:txBody>
      </p:sp>
      <p:sp>
        <p:nvSpPr>
          <p:cNvPr id="8" name="Text 6"/>
          <p:cNvSpPr/>
          <p:nvPr/>
        </p:nvSpPr>
        <p:spPr>
          <a:xfrm>
            <a:off x="635000" y="4470400"/>
            <a:ext cx="2413000" cy="39624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240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选工具</a:t>
            </a:r>
            <a:endParaRPr lang="zh-CN" sz="2400" dirty="0"/>
          </a:p>
        </p:txBody>
      </p:sp>
      <p:sp>
        <p:nvSpPr>
          <p:cNvPr id="9" name="Text 7"/>
          <p:cNvSpPr/>
          <p:nvPr/>
        </p:nvSpPr>
        <p:spPr>
          <a:xfrm>
            <a:off x="635000" y="5080000"/>
            <a:ext cx="2603500" cy="22288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为什么是 Obsidian</a:t>
            </a:r>
            <a:endParaRPr lang="zh-CN" sz="1350" dirty="0"/>
          </a:p>
        </p:txBody>
      </p:sp>
      <p:sp>
        <p:nvSpPr>
          <p:cNvPr id="10" name="Shape 8"/>
          <p:cNvSpPr/>
          <p:nvPr/>
        </p:nvSpPr>
        <p:spPr>
          <a:xfrm>
            <a:off x="3416300" y="3676650"/>
            <a:ext cx="2413000" cy="0"/>
          </a:xfrm>
          <a:prstGeom prst="line">
            <a:avLst/>
          </a:prstGeom>
          <a:noFill/>
          <a:ln w="31750">
            <a:solidFill>
              <a:srgbClr val="E1DEE9"/>
            </a:solidFill>
            <a:prstDash val="solid"/>
            <a:headEnd type="none"/>
            <a:tailEnd type="none"/>
          </a:ln>
        </p:spPr>
      </p:sp>
      <p:sp>
        <p:nvSpPr>
          <p:cNvPr id="11" name="Text 9"/>
          <p:cNvSpPr/>
          <p:nvPr/>
        </p:nvSpPr>
        <p:spPr>
          <a:xfrm>
            <a:off x="3416300" y="3943350"/>
            <a:ext cx="2413000" cy="31369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7856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zh-CN" sz="1900" dirty="0"/>
          </a:p>
        </p:txBody>
      </p:sp>
      <p:sp>
        <p:nvSpPr>
          <p:cNvPr id="12" name="Text 10"/>
          <p:cNvSpPr/>
          <p:nvPr/>
        </p:nvSpPr>
        <p:spPr>
          <a:xfrm>
            <a:off x="3416300" y="4470400"/>
            <a:ext cx="2413000" cy="39624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240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搬资料</a:t>
            </a:r>
            <a:endParaRPr lang="zh-CN" sz="2400" dirty="0"/>
          </a:p>
        </p:txBody>
      </p:sp>
      <p:sp>
        <p:nvSpPr>
          <p:cNvPr id="13" name="Text 11"/>
          <p:cNvSpPr/>
          <p:nvPr/>
        </p:nvSpPr>
        <p:spPr>
          <a:xfrm>
            <a:off x="3416300" y="5080000"/>
            <a:ext cx="2603500" cy="22288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只迁移有价值的内容</a:t>
            </a:r>
            <a:endParaRPr lang="zh-CN" sz="1350" dirty="0"/>
          </a:p>
        </p:txBody>
      </p:sp>
      <p:sp>
        <p:nvSpPr>
          <p:cNvPr id="14" name="Shape 12"/>
          <p:cNvSpPr/>
          <p:nvPr/>
        </p:nvSpPr>
        <p:spPr>
          <a:xfrm>
            <a:off x="6197600" y="3676650"/>
            <a:ext cx="2413000" cy="0"/>
          </a:xfrm>
          <a:prstGeom prst="line">
            <a:avLst/>
          </a:prstGeom>
          <a:noFill/>
          <a:ln w="3175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15" name="Text 13"/>
          <p:cNvSpPr/>
          <p:nvPr/>
        </p:nvSpPr>
        <p:spPr>
          <a:xfrm>
            <a:off x="6197600" y="3943350"/>
            <a:ext cx="2413000" cy="31369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7856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zh-CN" sz="1900" dirty="0"/>
          </a:p>
        </p:txBody>
      </p:sp>
      <p:sp>
        <p:nvSpPr>
          <p:cNvPr id="16" name="Text 14"/>
          <p:cNvSpPr/>
          <p:nvPr/>
        </p:nvSpPr>
        <p:spPr>
          <a:xfrm>
            <a:off x="6197600" y="4470400"/>
            <a:ext cx="2413000" cy="39624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240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接上 AI</a:t>
            </a:r>
            <a:endParaRPr lang="zh-CN" sz="2400" dirty="0"/>
          </a:p>
        </p:txBody>
      </p:sp>
      <p:sp>
        <p:nvSpPr>
          <p:cNvPr id="17" name="Text 15"/>
          <p:cNvSpPr/>
          <p:nvPr/>
        </p:nvSpPr>
        <p:spPr>
          <a:xfrm>
            <a:off x="6197600" y="5080000"/>
            <a:ext cx="2603500" cy="22288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保存、整理、搜索、使用</a:t>
            </a:r>
            <a:endParaRPr lang="zh-CN" sz="1350" dirty="0"/>
          </a:p>
        </p:txBody>
      </p:sp>
      <p:sp>
        <p:nvSpPr>
          <p:cNvPr id="18" name="Shape 16"/>
          <p:cNvSpPr/>
          <p:nvPr/>
        </p:nvSpPr>
        <p:spPr>
          <a:xfrm>
            <a:off x="8978900" y="3676650"/>
            <a:ext cx="2413000" cy="0"/>
          </a:xfrm>
          <a:prstGeom prst="line">
            <a:avLst/>
          </a:prstGeom>
          <a:noFill/>
          <a:ln w="31750">
            <a:solidFill>
              <a:srgbClr val="E1DEE9"/>
            </a:solidFill>
            <a:prstDash val="solid"/>
            <a:headEnd type="none"/>
            <a:tailEnd type="none"/>
          </a:ln>
        </p:spPr>
      </p:sp>
      <p:sp>
        <p:nvSpPr>
          <p:cNvPr id="19" name="Text 17"/>
          <p:cNvSpPr/>
          <p:nvPr/>
        </p:nvSpPr>
        <p:spPr>
          <a:xfrm>
            <a:off x="8978900" y="3943350"/>
            <a:ext cx="2413000" cy="31369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7856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zh-CN" sz="1900" dirty="0"/>
          </a:p>
        </p:txBody>
      </p:sp>
      <p:sp>
        <p:nvSpPr>
          <p:cNvPr id="20" name="Text 18"/>
          <p:cNvSpPr/>
          <p:nvPr/>
        </p:nvSpPr>
        <p:spPr>
          <a:xfrm>
            <a:off x="8978900" y="4470400"/>
            <a:ext cx="2413000" cy="39624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240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守住资产</a:t>
            </a:r>
            <a:endParaRPr lang="zh-CN" sz="2400" dirty="0"/>
          </a:p>
        </p:txBody>
      </p:sp>
      <p:sp>
        <p:nvSpPr>
          <p:cNvPr id="21" name="Text 19"/>
          <p:cNvSpPr/>
          <p:nvPr/>
        </p:nvSpPr>
        <p:spPr>
          <a:xfrm>
            <a:off x="8978900" y="5080000"/>
            <a:ext cx="2603500" cy="22288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同步与历史版本</a:t>
            </a:r>
            <a:endParaRPr lang="zh-CN" sz="1350" dirty="0"/>
          </a:p>
        </p:txBody>
      </p:sp>
      <p:sp>
        <p:nvSpPr>
          <p:cNvPr id="22" name="Shape 20"/>
          <p:cNvSpPr/>
          <p:nvPr/>
        </p:nvSpPr>
        <p:spPr>
          <a:xfrm>
            <a:off x="508000" y="6381750"/>
            <a:ext cx="11176000" cy="0"/>
          </a:xfrm>
          <a:prstGeom prst="line">
            <a:avLst/>
          </a:prstGeom>
          <a:noFill/>
          <a:ln w="6350">
            <a:solidFill>
              <a:srgbClr val="E1DEE9"/>
            </a:solidFill>
            <a:prstDash val="solid"/>
            <a:headEnd type="none"/>
            <a:tailEnd type="none"/>
          </a:ln>
        </p:spPr>
      </p:sp>
      <p:sp>
        <p:nvSpPr>
          <p:cNvPr id="23" name="Text 21"/>
          <p:cNvSpPr/>
          <p:nvPr/>
        </p:nvSpPr>
        <p:spPr>
          <a:xfrm>
            <a:off x="508000" y="6534150"/>
            <a:ext cx="3175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OBSIDIAN × AI</a:t>
            </a:r>
            <a:endParaRPr lang="zh-CN" sz="1000" dirty="0"/>
          </a:p>
        </p:txBody>
      </p:sp>
      <p:sp>
        <p:nvSpPr>
          <p:cNvPr id="24" name="Text 22"/>
          <p:cNvSpPr/>
          <p:nvPr/>
        </p:nvSpPr>
        <p:spPr>
          <a:xfrm>
            <a:off x="8826500" y="6527800"/>
            <a:ext cx="1905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本期路线</a:t>
            </a:r>
            <a:endParaRPr lang="zh-CN" sz="1000" dirty="0"/>
          </a:p>
        </p:txBody>
      </p:sp>
      <p:sp>
        <p:nvSpPr>
          <p:cNvPr id="25" name="Text 23"/>
          <p:cNvSpPr/>
          <p:nvPr/>
        </p:nvSpPr>
        <p:spPr>
          <a:xfrm>
            <a:off x="10922000" y="6534150"/>
            <a:ext cx="762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 / 21</a:t>
            </a:r>
            <a:endParaRPr lang="zh-CN" sz="1000" dirty="0"/>
          </a:p>
        </p:txBody>
      </p:sp>
    </p:spTree>
  </p:cSld>
  <p:clrMapOvr>
    <a:masterClrMapping/>
  </p:clrMapOvr>
  <p:transition spd="fast" advClick="1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4350" y="495300"/>
            <a:ext cx="101600" cy="101600"/>
          </a:xfrm>
          <a:prstGeom prst="ellipse">
            <a:avLst/>
          </a:prstGeom>
          <a:solidFill>
            <a:srgbClr val="7856ED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6600" y="419100"/>
            <a:ext cx="10160000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我的笔记软件迁移史</a:t>
            </a:r>
            <a:endParaRPr lang="zh-CN" sz="1250" dirty="0"/>
          </a:p>
        </p:txBody>
      </p:sp>
      <p:sp>
        <p:nvSpPr>
          <p:cNvPr id="4" name="Text 2"/>
          <p:cNvSpPr/>
          <p:nvPr/>
        </p:nvSpPr>
        <p:spPr>
          <a:xfrm>
            <a:off x="635000" y="1250950"/>
            <a:ext cx="10668000" cy="7016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425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工具一直在换。</a:t>
            </a:r>
            <a:endParaRPr lang="zh-CN" sz="4250" dirty="0"/>
          </a:p>
        </p:txBody>
      </p:sp>
      <p:sp>
        <p:nvSpPr>
          <p:cNvPr id="5" name="Text 3"/>
          <p:cNvSpPr/>
          <p:nvPr/>
        </p:nvSpPr>
        <p:spPr>
          <a:xfrm>
            <a:off x="635000" y="1955800"/>
            <a:ext cx="11049000" cy="64389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3900" b="1" dirty="0">
                <a:solidFill>
                  <a:srgbClr val="7856E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内容，才是留下来的东西。</a:t>
            </a:r>
            <a:endParaRPr lang="zh-CN" sz="3900" dirty="0"/>
          </a:p>
        </p:txBody>
      </p:sp>
      <p:sp>
        <p:nvSpPr>
          <p:cNvPr id="6" name="Shape 4"/>
          <p:cNvSpPr/>
          <p:nvPr/>
        </p:nvSpPr>
        <p:spPr>
          <a:xfrm>
            <a:off x="812800" y="3403600"/>
            <a:ext cx="10134600" cy="0"/>
          </a:xfrm>
          <a:prstGeom prst="line">
            <a:avLst/>
          </a:prstGeom>
          <a:noFill/>
          <a:ln w="31750">
            <a:solidFill>
              <a:srgbClr val="E1DEE9"/>
            </a:solidFill>
            <a:prstDash val="solid"/>
            <a:headEnd type="none"/>
            <a:tailEnd type="none"/>
          </a:ln>
        </p:spPr>
      </p:sp>
      <p:sp>
        <p:nvSpPr>
          <p:cNvPr id="7" name="Shape 5"/>
          <p:cNvSpPr/>
          <p:nvPr/>
        </p:nvSpPr>
        <p:spPr>
          <a:xfrm>
            <a:off x="793750" y="3321050"/>
            <a:ext cx="165100" cy="165100"/>
          </a:xfrm>
          <a:prstGeom prst="ellipse">
            <a:avLst/>
          </a:prstGeom>
          <a:solidFill>
            <a:srgbClr val="BBB4D0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12800" y="3009900"/>
            <a:ext cx="2127250" cy="23939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4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2013</a:t>
            </a:r>
            <a:endParaRPr lang="zh-CN" sz="1450" dirty="0"/>
          </a:p>
        </p:txBody>
      </p:sp>
      <p:sp>
        <p:nvSpPr>
          <p:cNvPr id="9" name="Text 7"/>
          <p:cNvSpPr/>
          <p:nvPr/>
        </p:nvSpPr>
        <p:spPr>
          <a:xfrm>
            <a:off x="812800" y="3784600"/>
            <a:ext cx="2286000" cy="3549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215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印象笔记</a:t>
            </a:r>
            <a:endParaRPr lang="zh-CN" sz="2150" dirty="0"/>
          </a:p>
        </p:txBody>
      </p:sp>
      <p:sp>
        <p:nvSpPr>
          <p:cNvPr id="10" name="Text 8"/>
          <p:cNvSpPr/>
          <p:nvPr/>
        </p:nvSpPr>
        <p:spPr>
          <a:xfrm>
            <a:off x="812800" y="4229100"/>
            <a:ext cx="2159000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约 3 年</a:t>
            </a:r>
            <a:endParaRPr lang="zh-CN" sz="1250" dirty="0"/>
          </a:p>
        </p:txBody>
      </p:sp>
      <p:sp>
        <p:nvSpPr>
          <p:cNvPr id="11" name="Text 9"/>
          <p:cNvSpPr/>
          <p:nvPr/>
        </p:nvSpPr>
        <p:spPr>
          <a:xfrm>
            <a:off x="812800" y="4762500"/>
            <a:ext cx="2317750" cy="2476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500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适合收集</a:t>
            </a:r>
            <a:endParaRPr lang="zh-CN" sz="1500" dirty="0"/>
          </a:p>
        </p:txBody>
      </p:sp>
      <p:sp>
        <p:nvSpPr>
          <p:cNvPr id="12" name="Text 10"/>
          <p:cNvSpPr/>
          <p:nvPr/>
        </p:nvSpPr>
        <p:spPr>
          <a:xfrm>
            <a:off x="812800" y="5124450"/>
            <a:ext cx="2317750" cy="22288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后来难找回</a:t>
            </a:r>
            <a:endParaRPr lang="zh-CN" sz="1350" dirty="0"/>
          </a:p>
        </p:txBody>
      </p:sp>
      <p:sp>
        <p:nvSpPr>
          <p:cNvPr id="13" name="Shape 11"/>
          <p:cNvSpPr/>
          <p:nvPr/>
        </p:nvSpPr>
        <p:spPr>
          <a:xfrm>
            <a:off x="3600450" y="3321050"/>
            <a:ext cx="165100" cy="165100"/>
          </a:xfrm>
          <a:prstGeom prst="ellipse">
            <a:avLst/>
          </a:prstGeom>
          <a:solidFill>
            <a:srgbClr val="BBB4D0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619500" y="3009900"/>
            <a:ext cx="2127250" cy="23939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4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后来</a:t>
            </a:r>
            <a:endParaRPr lang="zh-CN" sz="1450" dirty="0"/>
          </a:p>
        </p:txBody>
      </p:sp>
      <p:sp>
        <p:nvSpPr>
          <p:cNvPr id="15" name="Text 13"/>
          <p:cNvSpPr/>
          <p:nvPr/>
        </p:nvSpPr>
        <p:spPr>
          <a:xfrm>
            <a:off x="3619500" y="3784600"/>
            <a:ext cx="2286000" cy="3549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215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OneNote</a:t>
            </a:r>
            <a:endParaRPr lang="zh-CN" sz="2150" dirty="0"/>
          </a:p>
        </p:txBody>
      </p:sp>
      <p:sp>
        <p:nvSpPr>
          <p:cNvPr id="16" name="Text 14"/>
          <p:cNvSpPr/>
          <p:nvPr/>
        </p:nvSpPr>
        <p:spPr>
          <a:xfrm>
            <a:off x="3619500" y="4229100"/>
            <a:ext cx="2159000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约 7 年</a:t>
            </a:r>
            <a:endParaRPr lang="zh-CN" sz="1250" dirty="0"/>
          </a:p>
        </p:txBody>
      </p:sp>
      <p:sp>
        <p:nvSpPr>
          <p:cNvPr id="17" name="Text 15"/>
          <p:cNvSpPr/>
          <p:nvPr/>
        </p:nvSpPr>
        <p:spPr>
          <a:xfrm>
            <a:off x="3619500" y="4762500"/>
            <a:ext cx="2317750" cy="2476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500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擅长分类</a:t>
            </a:r>
            <a:endParaRPr lang="zh-CN" sz="1500" dirty="0"/>
          </a:p>
        </p:txBody>
      </p:sp>
      <p:sp>
        <p:nvSpPr>
          <p:cNvPr id="18" name="Text 16"/>
          <p:cNvSpPr/>
          <p:nvPr/>
        </p:nvSpPr>
        <p:spPr>
          <a:xfrm>
            <a:off x="3619500" y="5124450"/>
            <a:ext cx="2317750" cy="22288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Markdown 不够友好</a:t>
            </a:r>
            <a:endParaRPr lang="zh-CN" sz="1350" dirty="0"/>
          </a:p>
        </p:txBody>
      </p:sp>
      <p:sp>
        <p:nvSpPr>
          <p:cNvPr id="19" name="Shape 17"/>
          <p:cNvSpPr/>
          <p:nvPr/>
        </p:nvSpPr>
        <p:spPr>
          <a:xfrm>
            <a:off x="6407150" y="3321050"/>
            <a:ext cx="165100" cy="165100"/>
          </a:xfrm>
          <a:prstGeom prst="ellipse">
            <a:avLst/>
          </a:prstGeom>
          <a:solidFill>
            <a:srgbClr val="BBB4D0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426200" y="3009900"/>
            <a:ext cx="2127250" cy="23939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4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2022</a:t>
            </a:r>
            <a:endParaRPr lang="zh-CN" sz="1450" dirty="0"/>
          </a:p>
        </p:txBody>
      </p:sp>
      <p:sp>
        <p:nvSpPr>
          <p:cNvPr id="21" name="Text 19"/>
          <p:cNvSpPr/>
          <p:nvPr/>
        </p:nvSpPr>
        <p:spPr>
          <a:xfrm>
            <a:off x="6426200" y="3784600"/>
            <a:ext cx="2286000" cy="3549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215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Notion</a:t>
            </a:r>
            <a:endParaRPr lang="zh-CN" sz="2150" dirty="0"/>
          </a:p>
        </p:txBody>
      </p:sp>
      <p:sp>
        <p:nvSpPr>
          <p:cNvPr id="22" name="Text 20"/>
          <p:cNvSpPr/>
          <p:nvPr/>
        </p:nvSpPr>
        <p:spPr>
          <a:xfrm>
            <a:off x="6426200" y="4229100"/>
            <a:ext cx="2159000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约 4 年</a:t>
            </a:r>
            <a:endParaRPr lang="zh-CN" sz="1250" dirty="0"/>
          </a:p>
        </p:txBody>
      </p:sp>
      <p:sp>
        <p:nvSpPr>
          <p:cNvPr id="23" name="Text 21"/>
          <p:cNvSpPr/>
          <p:nvPr/>
        </p:nvSpPr>
        <p:spPr>
          <a:xfrm>
            <a:off x="6426200" y="4762500"/>
            <a:ext cx="2317750" cy="2476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500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排版与层级好</a:t>
            </a:r>
            <a:endParaRPr lang="zh-CN" sz="1500" dirty="0"/>
          </a:p>
        </p:txBody>
      </p:sp>
      <p:sp>
        <p:nvSpPr>
          <p:cNvPr id="24" name="Text 22"/>
          <p:cNvSpPr/>
          <p:nvPr/>
        </p:nvSpPr>
        <p:spPr>
          <a:xfrm>
            <a:off x="6426200" y="5124450"/>
            <a:ext cx="2317750" cy="22288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资料仍没真正用起来</a:t>
            </a:r>
            <a:endParaRPr lang="zh-CN" sz="1350" dirty="0"/>
          </a:p>
        </p:txBody>
      </p:sp>
      <p:sp>
        <p:nvSpPr>
          <p:cNvPr id="25" name="Shape 23"/>
          <p:cNvSpPr/>
          <p:nvPr/>
        </p:nvSpPr>
        <p:spPr>
          <a:xfrm>
            <a:off x="9213850" y="3321050"/>
            <a:ext cx="165100" cy="165100"/>
          </a:xfrm>
          <a:prstGeom prst="ellipse">
            <a:avLst/>
          </a:prstGeom>
          <a:solidFill>
            <a:srgbClr val="7856ED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232900" y="3009900"/>
            <a:ext cx="2127250" cy="23939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450" dirty="0">
                <a:solidFill>
                  <a:srgbClr val="7856E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现在</a:t>
            </a:r>
            <a:endParaRPr lang="zh-CN" sz="1450" dirty="0"/>
          </a:p>
        </p:txBody>
      </p:sp>
      <p:sp>
        <p:nvSpPr>
          <p:cNvPr id="27" name="Text 25"/>
          <p:cNvSpPr/>
          <p:nvPr/>
        </p:nvSpPr>
        <p:spPr>
          <a:xfrm>
            <a:off x="9232900" y="3784600"/>
            <a:ext cx="2286000" cy="3549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2150" b="1" dirty="0">
                <a:solidFill>
                  <a:srgbClr val="7856E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Obsidian</a:t>
            </a:r>
            <a:endParaRPr lang="zh-CN" sz="2150" dirty="0"/>
          </a:p>
        </p:txBody>
      </p:sp>
      <p:sp>
        <p:nvSpPr>
          <p:cNvPr id="28" name="Text 26"/>
          <p:cNvSpPr/>
          <p:nvPr/>
        </p:nvSpPr>
        <p:spPr>
          <a:xfrm>
            <a:off x="9232900" y="4229100"/>
            <a:ext cx="2159000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接上 AI</a:t>
            </a:r>
            <a:endParaRPr lang="zh-CN" sz="1250" dirty="0"/>
          </a:p>
        </p:txBody>
      </p:sp>
      <p:sp>
        <p:nvSpPr>
          <p:cNvPr id="29" name="Text 27"/>
          <p:cNvSpPr/>
          <p:nvPr/>
        </p:nvSpPr>
        <p:spPr>
          <a:xfrm>
            <a:off x="9232900" y="4762500"/>
            <a:ext cx="2317750" cy="2476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500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本地 Markdown</a:t>
            </a:r>
            <a:endParaRPr lang="zh-CN" sz="1500" dirty="0"/>
          </a:p>
        </p:txBody>
      </p:sp>
      <p:sp>
        <p:nvSpPr>
          <p:cNvPr id="30" name="Text 28"/>
          <p:cNvSpPr/>
          <p:nvPr/>
        </p:nvSpPr>
        <p:spPr>
          <a:xfrm>
            <a:off x="9232900" y="5124450"/>
            <a:ext cx="2317750" cy="22288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让内容再次参与工作</a:t>
            </a:r>
            <a:endParaRPr lang="zh-CN" sz="1350" dirty="0"/>
          </a:p>
        </p:txBody>
      </p:sp>
      <p:sp>
        <p:nvSpPr>
          <p:cNvPr id="31" name="Shape 29"/>
          <p:cNvSpPr/>
          <p:nvPr/>
        </p:nvSpPr>
        <p:spPr>
          <a:xfrm>
            <a:off x="508000" y="6381750"/>
            <a:ext cx="11176000" cy="0"/>
          </a:xfrm>
          <a:prstGeom prst="line">
            <a:avLst/>
          </a:prstGeom>
          <a:noFill/>
          <a:ln w="6350">
            <a:solidFill>
              <a:srgbClr val="E1DEE9"/>
            </a:solidFill>
            <a:prstDash val="solid"/>
            <a:headEnd type="none"/>
            <a:tailEnd type="none"/>
          </a:ln>
        </p:spPr>
      </p:sp>
      <p:sp>
        <p:nvSpPr>
          <p:cNvPr id="32" name="Text 30"/>
          <p:cNvSpPr/>
          <p:nvPr/>
        </p:nvSpPr>
        <p:spPr>
          <a:xfrm>
            <a:off x="508000" y="6534150"/>
            <a:ext cx="3175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OBSIDIAN × AI</a:t>
            </a:r>
            <a:endParaRPr lang="zh-CN" sz="1000" dirty="0"/>
          </a:p>
        </p:txBody>
      </p:sp>
      <p:sp>
        <p:nvSpPr>
          <p:cNvPr id="33" name="Text 31"/>
          <p:cNvSpPr/>
          <p:nvPr/>
        </p:nvSpPr>
        <p:spPr>
          <a:xfrm>
            <a:off x="8826500" y="6527800"/>
            <a:ext cx="1905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为什么换</a:t>
            </a:r>
            <a:endParaRPr lang="zh-CN" sz="1000" dirty="0"/>
          </a:p>
        </p:txBody>
      </p:sp>
      <p:sp>
        <p:nvSpPr>
          <p:cNvPr id="34" name="Text 32"/>
          <p:cNvSpPr/>
          <p:nvPr/>
        </p:nvSpPr>
        <p:spPr>
          <a:xfrm>
            <a:off x="10922000" y="6534150"/>
            <a:ext cx="762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 / 21</a:t>
            </a:r>
            <a:endParaRPr lang="zh-CN" sz="1000" dirty="0"/>
          </a:p>
        </p:txBody>
      </p:sp>
    </p:spTree>
  </p:cSld>
  <p:clrMapOvr>
    <a:masterClrMapping/>
  </p:clrMapOvr>
  <p:transition spd="fast" advClick="1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4350" y="495300"/>
            <a:ext cx="101600" cy="101600"/>
          </a:xfrm>
          <a:prstGeom prst="ellipse">
            <a:avLst/>
          </a:prstGeom>
          <a:solidFill>
            <a:srgbClr val="7856ED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6600" y="419100"/>
            <a:ext cx="10160000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为什么选 Obsidian</a:t>
            </a:r>
            <a:endParaRPr lang="zh-CN" sz="1250" dirty="0"/>
          </a:p>
        </p:txBody>
      </p:sp>
      <p:sp>
        <p:nvSpPr>
          <p:cNvPr id="4" name="Text 2"/>
          <p:cNvSpPr/>
          <p:nvPr/>
        </p:nvSpPr>
        <p:spPr>
          <a:xfrm>
            <a:off x="635000" y="1276350"/>
            <a:ext cx="7112000" cy="685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415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笔记的归属权，</a:t>
            </a:r>
            <a:endParaRPr lang="zh-CN" sz="4150" dirty="0"/>
          </a:p>
        </p:txBody>
      </p:sp>
      <p:sp>
        <p:nvSpPr>
          <p:cNvPr id="5" name="Text 3"/>
          <p:cNvSpPr/>
          <p:nvPr/>
        </p:nvSpPr>
        <p:spPr>
          <a:xfrm>
            <a:off x="635000" y="1911350"/>
            <a:ext cx="7112000" cy="685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415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回到自己手里。</a:t>
            </a:r>
            <a:endParaRPr lang="zh-CN" sz="4150" dirty="0"/>
          </a:p>
        </p:txBody>
      </p:sp>
      <p:sp>
        <p:nvSpPr>
          <p:cNvPr id="6" name="Shape 4"/>
          <p:cNvSpPr/>
          <p:nvPr/>
        </p:nvSpPr>
        <p:spPr>
          <a:xfrm>
            <a:off x="8826500" y="1289050"/>
            <a:ext cx="2247900" cy="2679700"/>
          </a:xfrm>
          <a:prstGeom prst="roundRect">
            <a:avLst>
              <a:gd name="adj" fmla="val 8475"/>
            </a:avLst>
          </a:prstGeom>
          <a:solidFill>
            <a:srgbClr val="ECE7FC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296400" y="1682750"/>
            <a:ext cx="1289050" cy="1416050"/>
          </a:xfrm>
          <a:prstGeom prst="roundRect">
            <a:avLst>
              <a:gd name="adj" fmla="val 7882"/>
            </a:avLst>
          </a:prstGeom>
          <a:solidFill>
            <a:srgbClr val="FFFFFF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296400" y="2051050"/>
            <a:ext cx="1289050" cy="56959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3450" b="1" dirty="0">
                <a:solidFill>
                  <a:srgbClr val="7856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.md</a:t>
            </a:r>
            <a:endParaRPr lang="zh-CN" sz="3450" dirty="0"/>
          </a:p>
        </p:txBody>
      </p:sp>
      <p:sp>
        <p:nvSpPr>
          <p:cNvPr id="9" name="Shape 7"/>
          <p:cNvSpPr/>
          <p:nvPr/>
        </p:nvSpPr>
        <p:spPr>
          <a:xfrm>
            <a:off x="9525000" y="2762250"/>
            <a:ext cx="825500" cy="0"/>
          </a:xfrm>
          <a:prstGeom prst="line">
            <a:avLst/>
          </a:prstGeom>
          <a:noFill/>
          <a:ln w="25400">
            <a:solidFill>
              <a:srgbClr val="E1DEE9"/>
            </a:solidFill>
            <a:prstDash val="solid"/>
            <a:headEnd type="none"/>
            <a:tailEnd type="none"/>
          </a:ln>
        </p:spPr>
      </p:sp>
      <p:sp>
        <p:nvSpPr>
          <p:cNvPr id="10" name="Text 8"/>
          <p:cNvSpPr/>
          <p:nvPr/>
        </p:nvSpPr>
        <p:spPr>
          <a:xfrm>
            <a:off x="8826500" y="3498850"/>
            <a:ext cx="2247900" cy="21463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1300" dirty="0">
                <a:solidFill>
                  <a:srgbClr val="7856E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只是一个普通文件</a:t>
            </a:r>
            <a:endParaRPr lang="zh-CN" sz="1300" dirty="0"/>
          </a:p>
        </p:txBody>
      </p:sp>
      <p:sp>
        <p:nvSpPr>
          <p:cNvPr id="11" name="Shape 9"/>
          <p:cNvSpPr/>
          <p:nvPr/>
        </p:nvSpPr>
        <p:spPr>
          <a:xfrm>
            <a:off x="635000" y="4495800"/>
            <a:ext cx="3473450" cy="1282700"/>
          </a:xfrm>
          <a:prstGeom prst="roundRect">
            <a:avLst>
              <a:gd name="adj" fmla="val 10891"/>
            </a:avLst>
          </a:prstGeom>
          <a:solidFill>
            <a:srgbClr val="FFFFFF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5500" y="4673600"/>
            <a:ext cx="3079750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200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本地保存</a:t>
            </a:r>
            <a:endParaRPr lang="zh-CN" sz="2000" dirty="0"/>
          </a:p>
        </p:txBody>
      </p:sp>
      <p:sp>
        <p:nvSpPr>
          <p:cNvPr id="13" name="Text 11"/>
          <p:cNvSpPr/>
          <p:nvPr/>
        </p:nvSpPr>
        <p:spPr>
          <a:xfrm>
            <a:off x="825500" y="5175250"/>
            <a:ext cx="3079750" cy="23114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资料留在自己的电脑</a:t>
            </a:r>
            <a:endParaRPr lang="zh-CN" sz="1400" dirty="0"/>
          </a:p>
        </p:txBody>
      </p:sp>
      <p:sp>
        <p:nvSpPr>
          <p:cNvPr id="14" name="Shape 12"/>
          <p:cNvSpPr/>
          <p:nvPr/>
        </p:nvSpPr>
        <p:spPr>
          <a:xfrm>
            <a:off x="4337050" y="4495800"/>
            <a:ext cx="3473450" cy="1282700"/>
          </a:xfrm>
          <a:prstGeom prst="roundRect">
            <a:avLst>
              <a:gd name="adj" fmla="val 10891"/>
            </a:avLst>
          </a:prstGeom>
          <a:solidFill>
            <a:srgbClr val="FFFFFF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27550" y="4673600"/>
            <a:ext cx="3079750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200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Markdown</a:t>
            </a:r>
            <a:endParaRPr lang="zh-CN" sz="2000" dirty="0"/>
          </a:p>
        </p:txBody>
      </p:sp>
      <p:sp>
        <p:nvSpPr>
          <p:cNvPr id="16" name="Text 14"/>
          <p:cNvSpPr/>
          <p:nvPr/>
        </p:nvSpPr>
        <p:spPr>
          <a:xfrm>
            <a:off x="4527550" y="5175250"/>
            <a:ext cx="3079750" cy="23114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人能读，AI 也能处理</a:t>
            </a:r>
            <a:endParaRPr lang="zh-CN" sz="1400" dirty="0"/>
          </a:p>
        </p:txBody>
      </p:sp>
      <p:sp>
        <p:nvSpPr>
          <p:cNvPr id="17" name="Shape 15"/>
          <p:cNvSpPr/>
          <p:nvPr/>
        </p:nvSpPr>
        <p:spPr>
          <a:xfrm>
            <a:off x="8039100" y="4495800"/>
            <a:ext cx="3473450" cy="1282700"/>
          </a:xfrm>
          <a:prstGeom prst="roundRect">
            <a:avLst>
              <a:gd name="adj" fmla="val 10891"/>
            </a:avLst>
          </a:prstGeom>
          <a:solidFill>
            <a:srgbClr val="FFFFFF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29600" y="4673600"/>
            <a:ext cx="3079750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200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工具自由</a:t>
            </a:r>
            <a:endParaRPr lang="zh-CN" sz="2000" dirty="0"/>
          </a:p>
        </p:txBody>
      </p:sp>
      <p:sp>
        <p:nvSpPr>
          <p:cNvPr id="19" name="Text 17"/>
          <p:cNvSpPr/>
          <p:nvPr/>
        </p:nvSpPr>
        <p:spPr>
          <a:xfrm>
            <a:off x="8229600" y="5175250"/>
            <a:ext cx="3079750" cy="23114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以后换软件，内容仍在</a:t>
            </a:r>
            <a:endParaRPr lang="zh-CN" sz="1400" dirty="0"/>
          </a:p>
        </p:txBody>
      </p:sp>
      <p:sp>
        <p:nvSpPr>
          <p:cNvPr id="20" name="Shape 18"/>
          <p:cNvSpPr/>
          <p:nvPr/>
        </p:nvSpPr>
        <p:spPr>
          <a:xfrm>
            <a:off x="508000" y="6381750"/>
            <a:ext cx="11176000" cy="0"/>
          </a:xfrm>
          <a:prstGeom prst="line">
            <a:avLst/>
          </a:prstGeom>
          <a:noFill/>
          <a:ln w="6350">
            <a:solidFill>
              <a:srgbClr val="E1DEE9"/>
            </a:solidFill>
            <a:prstDash val="solid"/>
            <a:headEnd type="none"/>
            <a:tailEnd type="none"/>
          </a:ln>
        </p:spPr>
      </p:sp>
      <p:sp>
        <p:nvSpPr>
          <p:cNvPr id="21" name="Text 19"/>
          <p:cNvSpPr/>
          <p:nvPr/>
        </p:nvSpPr>
        <p:spPr>
          <a:xfrm>
            <a:off x="508000" y="6534150"/>
            <a:ext cx="3175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OBSIDIAN × AI</a:t>
            </a:r>
            <a:endParaRPr lang="zh-CN" sz="1000" dirty="0"/>
          </a:p>
        </p:txBody>
      </p:sp>
      <p:sp>
        <p:nvSpPr>
          <p:cNvPr id="22" name="Text 20"/>
          <p:cNvSpPr/>
          <p:nvPr/>
        </p:nvSpPr>
        <p:spPr>
          <a:xfrm>
            <a:off x="8826500" y="6527800"/>
            <a:ext cx="1905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为什么换</a:t>
            </a:r>
            <a:endParaRPr lang="zh-CN" sz="1000" dirty="0"/>
          </a:p>
        </p:txBody>
      </p:sp>
      <p:sp>
        <p:nvSpPr>
          <p:cNvPr id="23" name="Text 21"/>
          <p:cNvSpPr/>
          <p:nvPr/>
        </p:nvSpPr>
        <p:spPr>
          <a:xfrm>
            <a:off x="10922000" y="6534150"/>
            <a:ext cx="762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06 / 21</a:t>
            </a:r>
            <a:endParaRPr lang="zh-CN" sz="1000" dirty="0"/>
          </a:p>
        </p:txBody>
      </p:sp>
    </p:spTree>
  </p:cSld>
  <p:clrMapOvr>
    <a:masterClrMapping/>
  </p:clrMapOvr>
  <p:transition spd="fast" advClick="1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4350" y="495300"/>
            <a:ext cx="101600" cy="101600"/>
          </a:xfrm>
          <a:prstGeom prst="ellipse">
            <a:avLst/>
          </a:prstGeom>
          <a:solidFill>
            <a:srgbClr val="7856ED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6600" y="419100"/>
            <a:ext cx="10160000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迁移的第一步：先筛选</a:t>
            </a:r>
            <a:endParaRPr lang="zh-CN" sz="1250" dirty="0"/>
          </a:p>
        </p:txBody>
      </p:sp>
      <p:sp>
        <p:nvSpPr>
          <p:cNvPr id="4" name="Text 2"/>
          <p:cNvSpPr/>
          <p:nvPr/>
        </p:nvSpPr>
        <p:spPr>
          <a:xfrm>
            <a:off x="635000" y="1212850"/>
            <a:ext cx="10795000" cy="70993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430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不是全部搬走。</a:t>
            </a:r>
            <a:endParaRPr lang="zh-CN" sz="4300" dirty="0"/>
          </a:p>
        </p:txBody>
      </p:sp>
      <p:sp>
        <p:nvSpPr>
          <p:cNvPr id="5" name="Text 3"/>
          <p:cNvSpPr/>
          <p:nvPr/>
        </p:nvSpPr>
        <p:spPr>
          <a:xfrm>
            <a:off x="635000" y="1924050"/>
            <a:ext cx="11112500" cy="64389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3900" b="1" dirty="0">
                <a:solidFill>
                  <a:srgbClr val="7856E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只搬与现在工作有关的。</a:t>
            </a:r>
            <a:endParaRPr lang="zh-CN" sz="3900" dirty="0"/>
          </a:p>
        </p:txBody>
      </p:sp>
      <p:sp>
        <p:nvSpPr>
          <p:cNvPr id="6" name="Shape 4"/>
          <p:cNvSpPr/>
          <p:nvPr/>
        </p:nvSpPr>
        <p:spPr>
          <a:xfrm>
            <a:off x="635000" y="3028950"/>
            <a:ext cx="3441700" cy="2025650"/>
          </a:xfrm>
          <a:prstGeom prst="roundRect">
            <a:avLst>
              <a:gd name="adj" fmla="val 8777"/>
            </a:avLst>
          </a:prstGeom>
          <a:solidFill>
            <a:srgbClr val="FFFFFF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900" y="3213100"/>
            <a:ext cx="3009900" cy="9493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5750" b="1" dirty="0">
                <a:solidFill>
                  <a:srgbClr val="7856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≈2,000</a:t>
            </a:r>
            <a:endParaRPr lang="zh-CN" sz="5750" dirty="0"/>
          </a:p>
        </p:txBody>
      </p:sp>
      <p:sp>
        <p:nvSpPr>
          <p:cNvPr id="8" name="Text 6"/>
          <p:cNvSpPr/>
          <p:nvPr/>
        </p:nvSpPr>
        <p:spPr>
          <a:xfrm>
            <a:off x="876300" y="4178300"/>
            <a:ext cx="295910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80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篇 · OneNote</a:t>
            </a:r>
            <a:endParaRPr lang="zh-CN" sz="1800" dirty="0"/>
          </a:p>
        </p:txBody>
      </p:sp>
      <p:sp>
        <p:nvSpPr>
          <p:cNvPr id="9" name="Text 7"/>
          <p:cNvSpPr/>
          <p:nvPr/>
        </p:nvSpPr>
        <p:spPr>
          <a:xfrm>
            <a:off x="876300" y="4654550"/>
            <a:ext cx="2959100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工作资料，基本全部迁入</a:t>
            </a:r>
            <a:endParaRPr lang="zh-CN" sz="1250" dirty="0"/>
          </a:p>
        </p:txBody>
      </p:sp>
      <p:sp>
        <p:nvSpPr>
          <p:cNvPr id="10" name="Shape 8"/>
          <p:cNvSpPr/>
          <p:nvPr/>
        </p:nvSpPr>
        <p:spPr>
          <a:xfrm>
            <a:off x="4267200" y="3028950"/>
            <a:ext cx="3441700" cy="2025650"/>
          </a:xfrm>
          <a:prstGeom prst="roundRect">
            <a:avLst>
              <a:gd name="adj" fmla="val 8777"/>
            </a:avLst>
          </a:prstGeom>
          <a:solidFill>
            <a:srgbClr val="FFFFFF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483100" y="3213100"/>
            <a:ext cx="3009900" cy="9493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5750" b="1" dirty="0">
                <a:solidFill>
                  <a:srgbClr val="7856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≈600</a:t>
            </a:r>
            <a:endParaRPr lang="zh-CN" sz="5750" dirty="0"/>
          </a:p>
        </p:txBody>
      </p:sp>
      <p:sp>
        <p:nvSpPr>
          <p:cNvPr id="12" name="Text 10"/>
          <p:cNvSpPr/>
          <p:nvPr/>
        </p:nvSpPr>
        <p:spPr>
          <a:xfrm>
            <a:off x="4508500" y="4178300"/>
            <a:ext cx="295910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80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篇 · Notion</a:t>
            </a:r>
            <a:endParaRPr lang="zh-CN" sz="1800" dirty="0"/>
          </a:p>
        </p:txBody>
      </p:sp>
      <p:sp>
        <p:nvSpPr>
          <p:cNvPr id="13" name="Text 11"/>
          <p:cNvSpPr/>
          <p:nvPr/>
        </p:nvSpPr>
        <p:spPr>
          <a:xfrm>
            <a:off x="4508500" y="4654550"/>
            <a:ext cx="2959100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工作资料，基本全部迁入</a:t>
            </a:r>
            <a:endParaRPr lang="zh-CN" sz="1250" dirty="0"/>
          </a:p>
        </p:txBody>
      </p:sp>
      <p:sp>
        <p:nvSpPr>
          <p:cNvPr id="14" name="Shape 12"/>
          <p:cNvSpPr/>
          <p:nvPr/>
        </p:nvSpPr>
        <p:spPr>
          <a:xfrm>
            <a:off x="7899400" y="3028950"/>
            <a:ext cx="3530600" cy="2025650"/>
          </a:xfrm>
          <a:prstGeom prst="roundRect">
            <a:avLst>
              <a:gd name="adj" fmla="val 8777"/>
            </a:avLst>
          </a:prstGeom>
          <a:solidFill>
            <a:srgbClr val="ECE7FC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15300" y="3282950"/>
            <a:ext cx="3079750" cy="56959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3450" b="1" dirty="0">
                <a:solidFill>
                  <a:srgbClr val="7856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XMind</a:t>
            </a:r>
            <a:endParaRPr lang="zh-CN" sz="3450" dirty="0"/>
          </a:p>
        </p:txBody>
      </p:sp>
      <p:sp>
        <p:nvSpPr>
          <p:cNvPr id="16" name="Text 14"/>
          <p:cNvSpPr/>
          <p:nvPr/>
        </p:nvSpPr>
        <p:spPr>
          <a:xfrm>
            <a:off x="8140700" y="4178300"/>
            <a:ext cx="3098800" cy="28067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70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思维导图 → Markdown</a:t>
            </a:r>
            <a:endParaRPr lang="zh-CN" sz="1700" dirty="0"/>
          </a:p>
        </p:txBody>
      </p:sp>
      <p:sp>
        <p:nvSpPr>
          <p:cNvPr id="17" name="Text 15"/>
          <p:cNvSpPr/>
          <p:nvPr/>
        </p:nvSpPr>
        <p:spPr>
          <a:xfrm>
            <a:off x="8140700" y="4654550"/>
            <a:ext cx="3079750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没有现成工具，就写脚本转</a:t>
            </a:r>
            <a:endParaRPr lang="zh-CN" sz="1250" dirty="0"/>
          </a:p>
        </p:txBody>
      </p:sp>
      <p:sp>
        <p:nvSpPr>
          <p:cNvPr id="18" name="Text 16"/>
          <p:cNvSpPr/>
          <p:nvPr/>
        </p:nvSpPr>
        <p:spPr>
          <a:xfrm>
            <a:off x="666750" y="5530850"/>
            <a:ext cx="10795000" cy="23114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暂不迁移：与当下工作关联较低的大学笔记、晨间日记。</a:t>
            </a:r>
            <a:endParaRPr lang="zh-CN" sz="1400" dirty="0"/>
          </a:p>
        </p:txBody>
      </p:sp>
      <p:sp>
        <p:nvSpPr>
          <p:cNvPr id="19" name="Shape 17"/>
          <p:cNvSpPr/>
          <p:nvPr/>
        </p:nvSpPr>
        <p:spPr>
          <a:xfrm>
            <a:off x="508000" y="6381750"/>
            <a:ext cx="11176000" cy="0"/>
          </a:xfrm>
          <a:prstGeom prst="line">
            <a:avLst/>
          </a:prstGeom>
          <a:noFill/>
          <a:ln w="6350">
            <a:solidFill>
              <a:srgbClr val="E1DEE9"/>
            </a:solidFill>
            <a:prstDash val="solid"/>
            <a:headEnd type="none"/>
            <a:tailEnd type="none"/>
          </a:ln>
        </p:spPr>
      </p:sp>
      <p:sp>
        <p:nvSpPr>
          <p:cNvPr id="20" name="Text 18"/>
          <p:cNvSpPr/>
          <p:nvPr/>
        </p:nvSpPr>
        <p:spPr>
          <a:xfrm>
            <a:off x="508000" y="6534150"/>
            <a:ext cx="3175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OBSIDIAN × AI</a:t>
            </a:r>
            <a:endParaRPr lang="zh-CN" sz="1000" dirty="0"/>
          </a:p>
        </p:txBody>
      </p:sp>
      <p:sp>
        <p:nvSpPr>
          <p:cNvPr id="21" name="Text 19"/>
          <p:cNvSpPr/>
          <p:nvPr/>
        </p:nvSpPr>
        <p:spPr>
          <a:xfrm>
            <a:off x="8826500" y="6527800"/>
            <a:ext cx="1905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迁移旧笔记</a:t>
            </a:r>
            <a:endParaRPr lang="zh-CN" sz="1000" dirty="0"/>
          </a:p>
        </p:txBody>
      </p:sp>
      <p:sp>
        <p:nvSpPr>
          <p:cNvPr id="22" name="Text 20"/>
          <p:cNvSpPr/>
          <p:nvPr/>
        </p:nvSpPr>
        <p:spPr>
          <a:xfrm>
            <a:off x="10922000" y="6534150"/>
            <a:ext cx="762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07 / 21</a:t>
            </a:r>
            <a:endParaRPr lang="zh-CN" sz="1000" dirty="0"/>
          </a:p>
        </p:txBody>
      </p:sp>
    </p:spTree>
  </p:cSld>
  <p:clrMapOvr>
    <a:masterClrMapping/>
  </p:clrMapOvr>
  <p:transition spd="fast" advClick="1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4350" y="495300"/>
            <a:ext cx="101600" cy="101600"/>
          </a:xfrm>
          <a:prstGeom prst="ellipse">
            <a:avLst/>
          </a:prstGeom>
          <a:solidFill>
            <a:srgbClr val="7856ED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6600" y="419100"/>
            <a:ext cx="10160000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我两年前就试过，但没坚持下来</a:t>
            </a:r>
            <a:endParaRPr lang="zh-CN" sz="1250" dirty="0"/>
          </a:p>
        </p:txBody>
      </p:sp>
      <p:sp>
        <p:nvSpPr>
          <p:cNvPr id="4" name="Text 2"/>
          <p:cNvSpPr/>
          <p:nvPr/>
        </p:nvSpPr>
        <p:spPr>
          <a:xfrm>
            <a:off x="635000" y="1549400"/>
            <a:ext cx="7556500" cy="70993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430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关系图很美。</a:t>
            </a:r>
            <a:endParaRPr lang="zh-CN" sz="4300" dirty="0"/>
          </a:p>
        </p:txBody>
      </p:sp>
      <p:sp>
        <p:nvSpPr>
          <p:cNvPr id="5" name="Text 3"/>
          <p:cNvSpPr/>
          <p:nvPr/>
        </p:nvSpPr>
        <p:spPr>
          <a:xfrm>
            <a:off x="635000" y="2241550"/>
            <a:ext cx="7556500" cy="70993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430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手动维护，很累。</a:t>
            </a:r>
            <a:endParaRPr lang="zh-CN" sz="4300" dirty="0"/>
          </a:p>
        </p:txBody>
      </p:sp>
      <p:sp>
        <p:nvSpPr>
          <p:cNvPr id="6" name="Shape 4"/>
          <p:cNvSpPr/>
          <p:nvPr/>
        </p:nvSpPr>
        <p:spPr>
          <a:xfrm>
            <a:off x="673100" y="3740150"/>
            <a:ext cx="1339850" cy="3429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3100" y="3810000"/>
            <a:ext cx="1339850" cy="2476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150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拆概念</a:t>
            </a:r>
            <a:endParaRPr lang="zh-CN" sz="1500" dirty="0"/>
          </a:p>
        </p:txBody>
      </p:sp>
      <p:sp>
        <p:nvSpPr>
          <p:cNvPr id="8" name="Shape 6"/>
          <p:cNvSpPr/>
          <p:nvPr/>
        </p:nvSpPr>
        <p:spPr>
          <a:xfrm>
            <a:off x="2235200" y="3740150"/>
            <a:ext cx="1339850" cy="3429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235200" y="3810000"/>
            <a:ext cx="1339850" cy="2476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150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加链接</a:t>
            </a:r>
            <a:endParaRPr lang="zh-CN" sz="1500" dirty="0"/>
          </a:p>
        </p:txBody>
      </p:sp>
      <p:sp>
        <p:nvSpPr>
          <p:cNvPr id="10" name="Shape 8"/>
          <p:cNvSpPr/>
          <p:nvPr/>
        </p:nvSpPr>
        <p:spPr>
          <a:xfrm>
            <a:off x="3797300" y="3740150"/>
            <a:ext cx="1339850" cy="3429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797300" y="3810000"/>
            <a:ext cx="1339850" cy="2476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150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维护分类</a:t>
            </a:r>
            <a:endParaRPr lang="zh-CN" sz="1500" dirty="0"/>
          </a:p>
        </p:txBody>
      </p:sp>
      <p:sp>
        <p:nvSpPr>
          <p:cNvPr id="12" name="Text 10"/>
          <p:cNvSpPr/>
          <p:nvPr/>
        </p:nvSpPr>
        <p:spPr>
          <a:xfrm>
            <a:off x="673100" y="5003800"/>
            <a:ext cx="7429500" cy="27241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650" dirty="0">
                <a:solidFill>
                  <a:srgbClr val="7856E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缺的不是图谱，而是持续整理的能力。</a:t>
            </a:r>
            <a:endParaRPr lang="zh-CN" sz="1650" dirty="0"/>
          </a:p>
        </p:txBody>
      </p:sp>
      <p:sp>
        <p:nvSpPr>
          <p:cNvPr id="13" name="Shape 11"/>
          <p:cNvSpPr/>
          <p:nvPr/>
        </p:nvSpPr>
        <p:spPr>
          <a:xfrm>
            <a:off x="8001000" y="1917700"/>
            <a:ext cx="1397000" cy="1339850"/>
          </a:xfrm>
          <a:prstGeom prst="line">
            <a:avLst/>
          </a:prstGeom>
          <a:noFill/>
          <a:ln w="19050">
            <a:solidFill>
              <a:srgbClr val="E1DEE9"/>
            </a:solidFill>
            <a:prstDash val="solid"/>
            <a:headEnd type="none"/>
            <a:tailEnd type="none"/>
          </a:ln>
        </p:spPr>
      </p:sp>
      <p:sp>
        <p:nvSpPr>
          <p:cNvPr id="14" name="Shape 12"/>
          <p:cNvSpPr/>
          <p:nvPr/>
        </p:nvSpPr>
        <p:spPr>
          <a:xfrm flipV="1">
            <a:off x="9398000" y="1631950"/>
            <a:ext cx="787400" cy="1625600"/>
          </a:xfrm>
          <a:prstGeom prst="line">
            <a:avLst/>
          </a:prstGeom>
          <a:noFill/>
          <a:ln w="19050">
            <a:solidFill>
              <a:srgbClr val="E1DEE9"/>
            </a:solidFill>
            <a:prstDash val="solid"/>
            <a:headEnd type="none"/>
            <a:tailEnd type="none"/>
          </a:ln>
        </p:spPr>
      </p:sp>
      <p:sp>
        <p:nvSpPr>
          <p:cNvPr id="15" name="Shape 13"/>
          <p:cNvSpPr/>
          <p:nvPr/>
        </p:nvSpPr>
        <p:spPr>
          <a:xfrm flipV="1">
            <a:off x="9398000" y="2673350"/>
            <a:ext cx="1797050" cy="584200"/>
          </a:xfrm>
          <a:prstGeom prst="line">
            <a:avLst/>
          </a:prstGeom>
          <a:noFill/>
          <a:ln w="19050">
            <a:solidFill>
              <a:srgbClr val="E1DEE9"/>
            </a:solidFill>
            <a:prstDash val="solid"/>
            <a:headEnd type="none"/>
            <a:tailEnd type="none"/>
          </a:ln>
        </p:spPr>
      </p:sp>
      <p:sp>
        <p:nvSpPr>
          <p:cNvPr id="16" name="Shape 14"/>
          <p:cNvSpPr/>
          <p:nvPr/>
        </p:nvSpPr>
        <p:spPr>
          <a:xfrm>
            <a:off x="9398000" y="3257550"/>
            <a:ext cx="1612900" cy="1238250"/>
          </a:xfrm>
          <a:prstGeom prst="line">
            <a:avLst/>
          </a:prstGeom>
          <a:noFill/>
          <a:ln w="19050">
            <a:solidFill>
              <a:srgbClr val="E1DEE9"/>
            </a:solidFill>
            <a:prstDash val="solid"/>
            <a:headEnd type="none"/>
            <a:tailEnd type="none"/>
          </a:ln>
        </p:spPr>
      </p:sp>
      <p:sp>
        <p:nvSpPr>
          <p:cNvPr id="17" name="Shape 15"/>
          <p:cNvSpPr/>
          <p:nvPr/>
        </p:nvSpPr>
        <p:spPr>
          <a:xfrm>
            <a:off x="9398000" y="3257550"/>
            <a:ext cx="69850" cy="1917700"/>
          </a:xfrm>
          <a:prstGeom prst="line">
            <a:avLst/>
          </a:prstGeom>
          <a:noFill/>
          <a:ln w="19050">
            <a:solidFill>
              <a:srgbClr val="E1DEE9"/>
            </a:solidFill>
            <a:prstDash val="solid"/>
            <a:headEnd type="none"/>
            <a:tailEnd type="none"/>
          </a:ln>
        </p:spPr>
      </p:sp>
      <p:sp>
        <p:nvSpPr>
          <p:cNvPr id="18" name="Shape 16"/>
          <p:cNvSpPr/>
          <p:nvPr/>
        </p:nvSpPr>
        <p:spPr>
          <a:xfrm flipV="1">
            <a:off x="7981950" y="3257550"/>
            <a:ext cx="1416050" cy="1200150"/>
          </a:xfrm>
          <a:prstGeom prst="line">
            <a:avLst/>
          </a:prstGeom>
          <a:noFill/>
          <a:ln w="19050">
            <a:solidFill>
              <a:srgbClr val="E1DEE9"/>
            </a:solidFill>
            <a:prstDash val="solid"/>
            <a:headEnd type="none"/>
            <a:tailEnd type="none"/>
          </a:ln>
        </p:spPr>
      </p:sp>
      <p:sp>
        <p:nvSpPr>
          <p:cNvPr id="19" name="Shape 17"/>
          <p:cNvSpPr/>
          <p:nvPr/>
        </p:nvSpPr>
        <p:spPr>
          <a:xfrm>
            <a:off x="7505700" y="3022600"/>
            <a:ext cx="1892300" cy="234950"/>
          </a:xfrm>
          <a:prstGeom prst="line">
            <a:avLst/>
          </a:prstGeom>
          <a:noFill/>
          <a:ln w="19050">
            <a:solidFill>
              <a:srgbClr val="E1DEE9"/>
            </a:solidFill>
            <a:prstDash val="solid"/>
            <a:headEnd type="none"/>
            <a:tailEnd type="none"/>
          </a:ln>
        </p:spPr>
      </p:sp>
      <p:sp>
        <p:nvSpPr>
          <p:cNvPr id="20" name="Shape 18"/>
          <p:cNvSpPr/>
          <p:nvPr/>
        </p:nvSpPr>
        <p:spPr>
          <a:xfrm>
            <a:off x="9315450" y="2298700"/>
            <a:ext cx="82550" cy="958850"/>
          </a:xfrm>
          <a:prstGeom prst="line">
            <a:avLst/>
          </a:prstGeom>
          <a:noFill/>
          <a:ln w="19050">
            <a:solidFill>
              <a:srgbClr val="E1DEE9"/>
            </a:solidFill>
            <a:prstDash val="solid"/>
            <a:headEnd type="none"/>
            <a:tailEnd type="none"/>
          </a:ln>
        </p:spPr>
      </p:sp>
      <p:sp>
        <p:nvSpPr>
          <p:cNvPr id="21" name="Shape 19"/>
          <p:cNvSpPr/>
          <p:nvPr/>
        </p:nvSpPr>
        <p:spPr>
          <a:xfrm>
            <a:off x="9398000" y="3257550"/>
            <a:ext cx="679450" cy="844550"/>
          </a:xfrm>
          <a:prstGeom prst="line">
            <a:avLst/>
          </a:prstGeom>
          <a:noFill/>
          <a:ln w="19050">
            <a:solidFill>
              <a:srgbClr val="E1DEE9"/>
            </a:solidFill>
            <a:prstDash val="solid"/>
            <a:headEnd type="none"/>
            <a:tailEnd type="none"/>
          </a:ln>
        </p:spPr>
      </p:sp>
      <p:sp>
        <p:nvSpPr>
          <p:cNvPr id="22" name="Shape 20"/>
          <p:cNvSpPr/>
          <p:nvPr/>
        </p:nvSpPr>
        <p:spPr>
          <a:xfrm flipV="1">
            <a:off x="7505700" y="1917700"/>
            <a:ext cx="495300" cy="1104900"/>
          </a:xfrm>
          <a:prstGeom prst="line">
            <a:avLst/>
          </a:prstGeom>
          <a:noFill/>
          <a:ln w="19050">
            <a:solidFill>
              <a:srgbClr val="E1DEE9"/>
            </a:solidFill>
            <a:prstDash val="solid"/>
            <a:headEnd type="none"/>
            <a:tailEnd type="none"/>
          </a:ln>
        </p:spPr>
      </p:sp>
      <p:sp>
        <p:nvSpPr>
          <p:cNvPr id="23" name="Shape 21"/>
          <p:cNvSpPr/>
          <p:nvPr/>
        </p:nvSpPr>
        <p:spPr>
          <a:xfrm>
            <a:off x="8001000" y="1917700"/>
            <a:ext cx="1314450" cy="381000"/>
          </a:xfrm>
          <a:prstGeom prst="line">
            <a:avLst/>
          </a:prstGeom>
          <a:noFill/>
          <a:ln w="19050">
            <a:solidFill>
              <a:srgbClr val="E1DEE9"/>
            </a:solidFill>
            <a:prstDash val="solid"/>
            <a:headEnd type="none"/>
            <a:tailEnd type="none"/>
          </a:ln>
        </p:spPr>
      </p:sp>
      <p:sp>
        <p:nvSpPr>
          <p:cNvPr id="24" name="Shape 22"/>
          <p:cNvSpPr/>
          <p:nvPr/>
        </p:nvSpPr>
        <p:spPr>
          <a:xfrm>
            <a:off x="10185400" y="1631950"/>
            <a:ext cx="1009650" cy="1041400"/>
          </a:xfrm>
          <a:prstGeom prst="line">
            <a:avLst/>
          </a:prstGeom>
          <a:noFill/>
          <a:ln w="19050">
            <a:solidFill>
              <a:srgbClr val="E1DEE9"/>
            </a:solidFill>
            <a:prstDash val="solid"/>
            <a:headEnd type="none"/>
            <a:tailEnd type="none"/>
          </a:ln>
        </p:spPr>
      </p:sp>
      <p:sp>
        <p:nvSpPr>
          <p:cNvPr id="25" name="Shape 23"/>
          <p:cNvSpPr/>
          <p:nvPr/>
        </p:nvSpPr>
        <p:spPr>
          <a:xfrm flipV="1">
            <a:off x="11010900" y="2673350"/>
            <a:ext cx="184150" cy="1822450"/>
          </a:xfrm>
          <a:prstGeom prst="line">
            <a:avLst/>
          </a:prstGeom>
          <a:noFill/>
          <a:ln w="19050">
            <a:solidFill>
              <a:srgbClr val="E1DEE9"/>
            </a:solidFill>
            <a:prstDash val="solid"/>
            <a:headEnd type="none"/>
            <a:tailEnd type="none"/>
          </a:ln>
        </p:spPr>
      </p:sp>
      <p:sp>
        <p:nvSpPr>
          <p:cNvPr id="26" name="Shape 24"/>
          <p:cNvSpPr/>
          <p:nvPr/>
        </p:nvSpPr>
        <p:spPr>
          <a:xfrm>
            <a:off x="10077450" y="4102100"/>
            <a:ext cx="933450" cy="393700"/>
          </a:xfrm>
          <a:prstGeom prst="line">
            <a:avLst/>
          </a:prstGeom>
          <a:noFill/>
          <a:ln w="19050">
            <a:solidFill>
              <a:srgbClr val="E1DEE9"/>
            </a:solidFill>
            <a:prstDash val="solid"/>
            <a:headEnd type="none"/>
            <a:tailEnd type="none"/>
          </a:ln>
        </p:spPr>
      </p:sp>
      <p:sp>
        <p:nvSpPr>
          <p:cNvPr id="27" name="Shape 25"/>
          <p:cNvSpPr/>
          <p:nvPr/>
        </p:nvSpPr>
        <p:spPr>
          <a:xfrm flipV="1">
            <a:off x="9467850" y="4495800"/>
            <a:ext cx="1543050" cy="679450"/>
          </a:xfrm>
          <a:prstGeom prst="line">
            <a:avLst/>
          </a:prstGeom>
          <a:noFill/>
          <a:ln w="19050">
            <a:solidFill>
              <a:srgbClr val="E1DEE9"/>
            </a:solidFill>
            <a:prstDash val="solid"/>
            <a:headEnd type="none"/>
            <a:tailEnd type="none"/>
          </a:ln>
        </p:spPr>
      </p:sp>
      <p:sp>
        <p:nvSpPr>
          <p:cNvPr id="28" name="Shape 26"/>
          <p:cNvSpPr/>
          <p:nvPr/>
        </p:nvSpPr>
        <p:spPr>
          <a:xfrm>
            <a:off x="7981950" y="4457700"/>
            <a:ext cx="1485900" cy="717550"/>
          </a:xfrm>
          <a:prstGeom prst="line">
            <a:avLst/>
          </a:prstGeom>
          <a:noFill/>
          <a:ln w="19050">
            <a:solidFill>
              <a:srgbClr val="E1DEE9"/>
            </a:solidFill>
            <a:prstDash val="solid"/>
            <a:headEnd type="none"/>
            <a:tailEnd type="none"/>
          </a:ln>
        </p:spPr>
      </p:sp>
      <p:sp>
        <p:nvSpPr>
          <p:cNvPr id="29" name="Shape 27"/>
          <p:cNvSpPr/>
          <p:nvPr/>
        </p:nvSpPr>
        <p:spPr>
          <a:xfrm>
            <a:off x="7505700" y="3022600"/>
            <a:ext cx="476250" cy="1435100"/>
          </a:xfrm>
          <a:prstGeom prst="line">
            <a:avLst/>
          </a:prstGeom>
          <a:noFill/>
          <a:ln w="19050">
            <a:solidFill>
              <a:srgbClr val="E1DEE9"/>
            </a:solidFill>
            <a:prstDash val="solid"/>
            <a:headEnd type="none"/>
            <a:tailEnd type="none"/>
          </a:ln>
        </p:spPr>
      </p:sp>
      <p:sp>
        <p:nvSpPr>
          <p:cNvPr id="30" name="Shape 28"/>
          <p:cNvSpPr/>
          <p:nvPr/>
        </p:nvSpPr>
        <p:spPr>
          <a:xfrm flipV="1">
            <a:off x="9315450" y="1631950"/>
            <a:ext cx="869950" cy="666750"/>
          </a:xfrm>
          <a:prstGeom prst="line">
            <a:avLst/>
          </a:prstGeom>
          <a:noFill/>
          <a:ln w="19050">
            <a:solidFill>
              <a:srgbClr val="E1DEE9"/>
            </a:solidFill>
            <a:prstDash val="solid"/>
            <a:headEnd type="none"/>
            <a:tailEnd type="none"/>
          </a:ln>
        </p:spPr>
      </p:sp>
      <p:sp>
        <p:nvSpPr>
          <p:cNvPr id="31" name="Shape 29"/>
          <p:cNvSpPr/>
          <p:nvPr/>
        </p:nvSpPr>
        <p:spPr>
          <a:xfrm flipV="1">
            <a:off x="9467850" y="4102100"/>
            <a:ext cx="609600" cy="1073150"/>
          </a:xfrm>
          <a:prstGeom prst="line">
            <a:avLst/>
          </a:prstGeom>
          <a:noFill/>
          <a:ln w="19050">
            <a:solidFill>
              <a:srgbClr val="E1DEE9"/>
            </a:solidFill>
            <a:prstDash val="solid"/>
            <a:headEnd type="none"/>
            <a:tailEnd type="none"/>
          </a:ln>
        </p:spPr>
      </p:sp>
      <p:sp>
        <p:nvSpPr>
          <p:cNvPr id="32" name="Shape 30"/>
          <p:cNvSpPr/>
          <p:nvPr/>
        </p:nvSpPr>
        <p:spPr>
          <a:xfrm>
            <a:off x="8972550" y="2832100"/>
            <a:ext cx="850900" cy="850900"/>
          </a:xfrm>
          <a:prstGeom prst="ellipse">
            <a:avLst/>
          </a:prstGeom>
          <a:solidFill>
            <a:srgbClr val="7856ED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7848600" y="1765300"/>
            <a:ext cx="304800" cy="304800"/>
          </a:xfrm>
          <a:prstGeom prst="ellipse">
            <a:avLst/>
          </a:prstGeom>
          <a:solidFill>
            <a:srgbClr val="ECE7FC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9994900" y="1441450"/>
            <a:ext cx="381000" cy="381000"/>
          </a:xfrm>
          <a:prstGeom prst="ellipse">
            <a:avLst/>
          </a:prstGeom>
          <a:solidFill>
            <a:srgbClr val="ECE7FC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0972800" y="2451100"/>
            <a:ext cx="444500" cy="444500"/>
          </a:xfrm>
          <a:prstGeom prst="ellipse">
            <a:avLst/>
          </a:prstGeom>
          <a:solidFill>
            <a:srgbClr val="ECE7FC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0833100" y="4318000"/>
            <a:ext cx="355600" cy="355600"/>
          </a:xfrm>
          <a:prstGeom prst="ellipse">
            <a:avLst/>
          </a:prstGeom>
          <a:solidFill>
            <a:srgbClr val="ECE7FC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9245600" y="4953000"/>
            <a:ext cx="444500" cy="444500"/>
          </a:xfrm>
          <a:prstGeom prst="ellipse">
            <a:avLst/>
          </a:prstGeom>
          <a:solidFill>
            <a:srgbClr val="ECE7FC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7829550" y="4305300"/>
            <a:ext cx="304800" cy="304800"/>
          </a:xfrm>
          <a:prstGeom prst="ellipse">
            <a:avLst/>
          </a:prstGeom>
          <a:solidFill>
            <a:srgbClr val="ECE7FC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7391400" y="2908300"/>
            <a:ext cx="228600" cy="228600"/>
          </a:xfrm>
          <a:prstGeom prst="ellipse">
            <a:avLst/>
          </a:prstGeom>
          <a:solidFill>
            <a:srgbClr val="ECE7FC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9188450" y="2171700"/>
            <a:ext cx="254000" cy="254000"/>
          </a:xfrm>
          <a:prstGeom prst="ellipse">
            <a:avLst/>
          </a:prstGeom>
          <a:solidFill>
            <a:srgbClr val="ECE7FC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9950450" y="3975100"/>
            <a:ext cx="254000" cy="254000"/>
          </a:xfrm>
          <a:prstGeom prst="ellipse">
            <a:avLst/>
          </a:prstGeom>
          <a:solidFill>
            <a:srgbClr val="ECE7FC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8972550" y="3117850"/>
            <a:ext cx="850900" cy="25590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155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笔记</a:t>
            </a:r>
            <a:endParaRPr lang="zh-CN" sz="1550" dirty="0"/>
          </a:p>
        </p:txBody>
      </p:sp>
      <p:sp>
        <p:nvSpPr>
          <p:cNvPr id="43" name="Text 41"/>
          <p:cNvSpPr/>
          <p:nvPr/>
        </p:nvSpPr>
        <p:spPr>
          <a:xfrm>
            <a:off x="9271000" y="5734050"/>
            <a:ext cx="1905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概念示意</a:t>
            </a:r>
            <a:endParaRPr lang="zh-CN" sz="1000" dirty="0"/>
          </a:p>
        </p:txBody>
      </p:sp>
      <p:sp>
        <p:nvSpPr>
          <p:cNvPr id="44" name="Shape 42"/>
          <p:cNvSpPr/>
          <p:nvPr/>
        </p:nvSpPr>
        <p:spPr>
          <a:xfrm>
            <a:off x="508000" y="6381750"/>
            <a:ext cx="11176000" cy="0"/>
          </a:xfrm>
          <a:prstGeom prst="line">
            <a:avLst/>
          </a:prstGeom>
          <a:noFill/>
          <a:ln w="6350">
            <a:solidFill>
              <a:srgbClr val="E1DEE9"/>
            </a:solidFill>
            <a:prstDash val="solid"/>
            <a:headEnd type="none"/>
            <a:tailEnd type="none"/>
          </a:ln>
        </p:spPr>
      </p:sp>
      <p:sp>
        <p:nvSpPr>
          <p:cNvPr id="45" name="Text 43"/>
          <p:cNvSpPr/>
          <p:nvPr/>
        </p:nvSpPr>
        <p:spPr>
          <a:xfrm>
            <a:off x="508000" y="6534150"/>
            <a:ext cx="3175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OBSIDIAN × AI</a:t>
            </a:r>
            <a:endParaRPr lang="zh-CN" sz="1000" dirty="0"/>
          </a:p>
        </p:txBody>
      </p:sp>
      <p:sp>
        <p:nvSpPr>
          <p:cNvPr id="46" name="Text 44"/>
          <p:cNvSpPr/>
          <p:nvPr/>
        </p:nvSpPr>
        <p:spPr>
          <a:xfrm>
            <a:off x="8826500" y="6527800"/>
            <a:ext cx="1905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从笔记到知识</a:t>
            </a:r>
            <a:endParaRPr lang="zh-CN" sz="1000" dirty="0"/>
          </a:p>
        </p:txBody>
      </p:sp>
      <p:sp>
        <p:nvSpPr>
          <p:cNvPr id="47" name="Text 45"/>
          <p:cNvSpPr/>
          <p:nvPr/>
        </p:nvSpPr>
        <p:spPr>
          <a:xfrm>
            <a:off x="10922000" y="6534150"/>
            <a:ext cx="762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08 / 21</a:t>
            </a:r>
            <a:endParaRPr lang="zh-CN" sz="1000" dirty="0"/>
          </a:p>
        </p:txBody>
      </p:sp>
    </p:spTree>
  </p:cSld>
  <p:clrMapOvr>
    <a:masterClrMapping/>
  </p:clrMapOvr>
  <p:transition spd="fast" advClick="1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918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4350" y="495300"/>
            <a:ext cx="101600" cy="101600"/>
          </a:xfrm>
          <a:prstGeom prst="ellipse">
            <a:avLst/>
          </a:prstGeom>
          <a:solidFill>
            <a:srgbClr val="A795FF"/>
          </a:solidFill>
          <a:ln w="12700">
            <a:solidFill>
              <a:srgbClr val="191820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6600" y="419100"/>
            <a:ext cx="10160000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50" dirty="0">
                <a:solidFill>
                  <a:srgbClr val="ADABB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核心结构，其实只有两层</a:t>
            </a:r>
            <a:endParaRPr lang="zh-CN" sz="1250" dirty="0"/>
          </a:p>
        </p:txBody>
      </p:sp>
      <p:sp>
        <p:nvSpPr>
          <p:cNvPr id="4" name="Text 2"/>
          <p:cNvSpPr/>
          <p:nvPr/>
        </p:nvSpPr>
        <p:spPr>
          <a:xfrm>
            <a:off x="635000" y="1257300"/>
            <a:ext cx="5461000" cy="7016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425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人选资料。</a:t>
            </a:r>
            <a:endParaRPr lang="zh-CN" sz="4250" dirty="0"/>
          </a:p>
        </p:txBody>
      </p:sp>
      <p:sp>
        <p:nvSpPr>
          <p:cNvPr id="5" name="Text 3"/>
          <p:cNvSpPr/>
          <p:nvPr/>
        </p:nvSpPr>
        <p:spPr>
          <a:xfrm>
            <a:off x="635000" y="1936750"/>
            <a:ext cx="6985000" cy="7016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4250" b="1" dirty="0">
                <a:solidFill>
                  <a:srgbClr val="A795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AI 组织知识。</a:t>
            </a:r>
            <a:endParaRPr lang="zh-CN" sz="4250" dirty="0"/>
          </a:p>
        </p:txBody>
      </p:sp>
      <p:sp>
        <p:nvSpPr>
          <p:cNvPr id="6" name="Shape 4"/>
          <p:cNvSpPr/>
          <p:nvPr/>
        </p:nvSpPr>
        <p:spPr>
          <a:xfrm>
            <a:off x="635000" y="3098800"/>
            <a:ext cx="4343400" cy="2051050"/>
          </a:xfrm>
          <a:prstGeom prst="roundRect">
            <a:avLst>
              <a:gd name="adj" fmla="val 8050"/>
            </a:avLst>
          </a:prstGeom>
          <a:solidFill>
            <a:srgbClr val="25242E"/>
          </a:solidFill>
          <a:ln w="12700">
            <a:solidFill>
              <a:srgbClr val="3B384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9950" y="3308350"/>
            <a:ext cx="3619500" cy="56134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34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raw/</a:t>
            </a:r>
            <a:endParaRPr lang="zh-CN" sz="3400" dirty="0"/>
          </a:p>
        </p:txBody>
      </p:sp>
      <p:sp>
        <p:nvSpPr>
          <p:cNvPr id="8" name="Text 6"/>
          <p:cNvSpPr/>
          <p:nvPr/>
        </p:nvSpPr>
        <p:spPr>
          <a:xfrm>
            <a:off x="901700" y="3949700"/>
            <a:ext cx="3619500" cy="31369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9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原始资料区</a:t>
            </a:r>
            <a:endParaRPr lang="zh-CN" sz="1900" dirty="0"/>
          </a:p>
        </p:txBody>
      </p:sp>
      <p:sp>
        <p:nvSpPr>
          <p:cNvPr id="9" name="Text 7"/>
          <p:cNvSpPr/>
          <p:nvPr/>
        </p:nvSpPr>
        <p:spPr>
          <a:xfrm>
            <a:off x="901700" y="4559300"/>
            <a:ext cx="3619500" cy="23939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450" dirty="0">
                <a:solidFill>
                  <a:srgbClr val="ADABB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保留原文 · 留住经验</a:t>
            </a:r>
            <a:endParaRPr lang="zh-CN" sz="1450" dirty="0"/>
          </a:p>
        </p:txBody>
      </p:sp>
      <p:sp>
        <p:nvSpPr>
          <p:cNvPr id="10" name="Shape 8"/>
          <p:cNvSpPr/>
          <p:nvPr/>
        </p:nvSpPr>
        <p:spPr>
          <a:xfrm>
            <a:off x="5257800" y="4127500"/>
            <a:ext cx="1479550" cy="0"/>
          </a:xfrm>
          <a:prstGeom prst="line">
            <a:avLst/>
          </a:prstGeom>
          <a:noFill/>
          <a:ln w="31750">
            <a:solidFill>
              <a:srgbClr val="A795FF"/>
            </a:solidFill>
            <a:prstDash val="solid"/>
            <a:headEnd type="none"/>
            <a:tailEnd type="none"/>
          </a:ln>
        </p:spPr>
      </p:sp>
      <p:sp>
        <p:nvSpPr>
          <p:cNvPr id="11" name="Shape 9"/>
          <p:cNvSpPr/>
          <p:nvPr/>
        </p:nvSpPr>
        <p:spPr>
          <a:xfrm flipV="1">
            <a:off x="6639906" y="4127500"/>
            <a:ext cx="97444" cy="59743"/>
          </a:xfrm>
          <a:prstGeom prst="line">
            <a:avLst/>
          </a:prstGeom>
          <a:noFill/>
          <a:ln w="31750">
            <a:solidFill>
              <a:srgbClr val="A795FF"/>
            </a:solidFill>
            <a:prstDash val="solid"/>
            <a:headEnd type="none"/>
            <a:tailEnd type="none"/>
          </a:ln>
        </p:spPr>
      </p:sp>
      <p:sp>
        <p:nvSpPr>
          <p:cNvPr id="12" name="Shape 10"/>
          <p:cNvSpPr/>
          <p:nvPr/>
        </p:nvSpPr>
        <p:spPr>
          <a:xfrm>
            <a:off x="6639906" y="4067757"/>
            <a:ext cx="97444" cy="59743"/>
          </a:xfrm>
          <a:prstGeom prst="line">
            <a:avLst/>
          </a:prstGeom>
          <a:noFill/>
          <a:ln w="31750">
            <a:solidFill>
              <a:srgbClr val="A795FF"/>
            </a:solidFill>
            <a:prstDash val="solid"/>
            <a:headEnd type="none"/>
            <a:tailEnd type="none"/>
          </a:ln>
        </p:spPr>
      </p:sp>
      <p:sp>
        <p:nvSpPr>
          <p:cNvPr id="13" name="Shape 11"/>
          <p:cNvSpPr/>
          <p:nvPr/>
        </p:nvSpPr>
        <p:spPr>
          <a:xfrm>
            <a:off x="5200650" y="3524250"/>
            <a:ext cx="1600200" cy="342900"/>
          </a:xfrm>
          <a:prstGeom prst="roundRect">
            <a:avLst>
              <a:gd name="adj" fmla="val 50000"/>
            </a:avLst>
          </a:prstGeom>
          <a:solidFill>
            <a:srgbClr val="302E3C"/>
          </a:solidFill>
          <a:ln w="12700">
            <a:solidFill>
              <a:srgbClr val="191820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200650" y="3594100"/>
            <a:ext cx="1600200" cy="23939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1450" dirty="0">
                <a:solidFill>
                  <a:srgbClr val="A795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AI 整理</a:t>
            </a:r>
            <a:endParaRPr lang="zh-CN" sz="1450" dirty="0"/>
          </a:p>
        </p:txBody>
      </p:sp>
      <p:sp>
        <p:nvSpPr>
          <p:cNvPr id="15" name="Shape 13"/>
          <p:cNvSpPr/>
          <p:nvPr/>
        </p:nvSpPr>
        <p:spPr>
          <a:xfrm>
            <a:off x="7010400" y="3098800"/>
            <a:ext cx="4419600" cy="2051050"/>
          </a:xfrm>
          <a:prstGeom prst="roundRect">
            <a:avLst>
              <a:gd name="adj" fmla="val 8050"/>
            </a:avLst>
          </a:prstGeom>
          <a:solidFill>
            <a:srgbClr val="7856ED"/>
          </a:solidFill>
          <a:ln w="12700">
            <a:solidFill>
              <a:srgbClr val="191820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245350" y="3308350"/>
            <a:ext cx="3619500" cy="56134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34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wiki/</a:t>
            </a:r>
            <a:endParaRPr lang="zh-CN" sz="3400" dirty="0"/>
          </a:p>
        </p:txBody>
      </p:sp>
      <p:sp>
        <p:nvSpPr>
          <p:cNvPr id="17" name="Text 15"/>
          <p:cNvSpPr/>
          <p:nvPr/>
        </p:nvSpPr>
        <p:spPr>
          <a:xfrm>
            <a:off x="7277100" y="3949700"/>
            <a:ext cx="3810000" cy="31369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9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互相连接的知识卡片</a:t>
            </a:r>
            <a:endParaRPr lang="zh-CN" sz="1900" dirty="0"/>
          </a:p>
        </p:txBody>
      </p:sp>
      <p:sp>
        <p:nvSpPr>
          <p:cNvPr id="18" name="Text 16"/>
          <p:cNvSpPr/>
          <p:nvPr/>
        </p:nvSpPr>
        <p:spPr>
          <a:xfrm>
            <a:off x="7277100" y="4559300"/>
            <a:ext cx="3873500" cy="23939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450" dirty="0">
                <a:solidFill>
                  <a:srgbClr val="E6DC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提炼重点 · 补上关联 · 方便调用</a:t>
            </a:r>
            <a:endParaRPr lang="zh-CN" sz="1450" dirty="0"/>
          </a:p>
        </p:txBody>
      </p:sp>
      <p:sp>
        <p:nvSpPr>
          <p:cNvPr id="19" name="Text 17"/>
          <p:cNvSpPr/>
          <p:nvPr/>
        </p:nvSpPr>
        <p:spPr>
          <a:xfrm>
            <a:off x="666750" y="5581650"/>
            <a:ext cx="8890000" cy="22288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50" dirty="0">
                <a:solidFill>
                  <a:srgbClr val="ADABB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方法参考：Karpathy 的 LLM Wiki</a:t>
            </a:r>
            <a:endParaRPr lang="zh-CN" sz="1350" dirty="0"/>
          </a:p>
        </p:txBody>
      </p:sp>
      <p:sp>
        <p:nvSpPr>
          <p:cNvPr id="20" name="Shape 18"/>
          <p:cNvSpPr/>
          <p:nvPr/>
        </p:nvSpPr>
        <p:spPr>
          <a:xfrm>
            <a:off x="508000" y="6381750"/>
            <a:ext cx="11176000" cy="0"/>
          </a:xfrm>
          <a:prstGeom prst="line">
            <a:avLst/>
          </a:prstGeom>
          <a:noFill/>
          <a:ln w="6350">
            <a:solidFill>
              <a:srgbClr val="3B3848"/>
            </a:solidFill>
            <a:prstDash val="solid"/>
            <a:headEnd type="none"/>
            <a:tailEnd type="none"/>
          </a:ln>
        </p:spPr>
      </p:sp>
      <p:sp>
        <p:nvSpPr>
          <p:cNvPr id="21" name="Text 19"/>
          <p:cNvSpPr/>
          <p:nvPr/>
        </p:nvSpPr>
        <p:spPr>
          <a:xfrm>
            <a:off x="508000" y="6534150"/>
            <a:ext cx="3175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000" dirty="0">
                <a:solidFill>
                  <a:srgbClr val="ADABB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OBSIDIAN × AI</a:t>
            </a:r>
            <a:endParaRPr lang="zh-CN" sz="1000" dirty="0"/>
          </a:p>
        </p:txBody>
      </p:sp>
      <p:sp>
        <p:nvSpPr>
          <p:cNvPr id="22" name="Text 20"/>
          <p:cNvSpPr/>
          <p:nvPr/>
        </p:nvSpPr>
        <p:spPr>
          <a:xfrm>
            <a:off x="8826500" y="6527800"/>
            <a:ext cx="1905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zh-CN" altLang="en-US" sz="1000" dirty="0">
                <a:solidFill>
                  <a:srgbClr val="ADABB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核心结构</a:t>
            </a:r>
            <a:endParaRPr lang="zh-CN" sz="1000" dirty="0"/>
          </a:p>
        </p:txBody>
      </p:sp>
      <p:sp>
        <p:nvSpPr>
          <p:cNvPr id="23" name="Text 21"/>
          <p:cNvSpPr/>
          <p:nvPr/>
        </p:nvSpPr>
        <p:spPr>
          <a:xfrm>
            <a:off x="10922000" y="6534150"/>
            <a:ext cx="762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zh-CN" altLang="en-US" sz="1000" dirty="0">
                <a:solidFill>
                  <a:srgbClr val="ADABB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09 / 21</a:t>
            </a:r>
            <a:endParaRPr lang="zh-CN" sz="1000" dirty="0"/>
          </a:p>
        </p:txBody>
      </p:sp>
    </p:spTree>
  </p:cSld>
  <p:clrMapOvr>
    <a:masterClrMapping/>
  </p:clrMapOvr>
  <p:transition spd="fast" advClick="1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4350" y="495300"/>
            <a:ext cx="101600" cy="101600"/>
          </a:xfrm>
          <a:prstGeom prst="ellipse">
            <a:avLst/>
          </a:prstGeom>
          <a:solidFill>
            <a:srgbClr val="7856ED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6600" y="419100"/>
            <a:ext cx="10160000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我踩过的一个坑</a:t>
            </a:r>
            <a:endParaRPr lang="zh-CN" sz="1250" dirty="0"/>
          </a:p>
        </p:txBody>
      </p:sp>
      <p:sp>
        <p:nvSpPr>
          <p:cNvPr id="4" name="Text 2"/>
          <p:cNvSpPr/>
          <p:nvPr/>
        </p:nvSpPr>
        <p:spPr>
          <a:xfrm>
            <a:off x="635000" y="1193800"/>
            <a:ext cx="10477500" cy="685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415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先看整理质量，</a:t>
            </a:r>
            <a:endParaRPr lang="zh-CN" sz="4150" dirty="0"/>
          </a:p>
        </p:txBody>
      </p:sp>
      <p:sp>
        <p:nvSpPr>
          <p:cNvPr id="5" name="Text 3"/>
          <p:cNvSpPr/>
          <p:nvPr/>
        </p:nvSpPr>
        <p:spPr>
          <a:xfrm>
            <a:off x="635000" y="1835150"/>
            <a:ext cx="10477500" cy="685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415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再扩大自动化。</a:t>
            </a:r>
            <a:endParaRPr lang="zh-CN" sz="4150" dirty="0"/>
          </a:p>
        </p:txBody>
      </p:sp>
      <p:sp>
        <p:nvSpPr>
          <p:cNvPr id="6" name="Shape 4"/>
          <p:cNvSpPr/>
          <p:nvPr/>
        </p:nvSpPr>
        <p:spPr>
          <a:xfrm>
            <a:off x="635000" y="3060700"/>
            <a:ext cx="4572000" cy="1860550"/>
          </a:xfrm>
          <a:prstGeom prst="roundRect">
            <a:avLst>
              <a:gd name="adj" fmla="val 8874"/>
            </a:avLst>
          </a:prstGeom>
          <a:solidFill>
            <a:srgbClr val="FFFFFF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38200" y="3244850"/>
            <a:ext cx="1079500" cy="342900"/>
          </a:xfrm>
          <a:prstGeom prst="roundRect">
            <a:avLst>
              <a:gd name="adj" fmla="val 50000"/>
            </a:avLst>
          </a:prstGeom>
          <a:solidFill>
            <a:srgbClr val="F7F6F2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38200" y="3314700"/>
            <a:ext cx="1079500" cy="22288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13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最开始</a:t>
            </a:r>
            <a:endParaRPr lang="zh-CN" sz="1350" dirty="0"/>
          </a:p>
        </p:txBody>
      </p:sp>
      <p:sp>
        <p:nvSpPr>
          <p:cNvPr id="9" name="Text 7"/>
          <p:cNvSpPr/>
          <p:nvPr/>
        </p:nvSpPr>
        <p:spPr>
          <a:xfrm>
            <a:off x="889000" y="3790950"/>
            <a:ext cx="3810000" cy="40449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245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基础模型整理</a:t>
            </a:r>
            <a:endParaRPr lang="zh-CN" sz="2450" dirty="0"/>
          </a:p>
        </p:txBody>
      </p:sp>
      <p:sp>
        <p:nvSpPr>
          <p:cNvPr id="10" name="Text 8"/>
          <p:cNvSpPr/>
          <p:nvPr/>
        </p:nvSpPr>
        <p:spPr>
          <a:xfrm>
            <a:off x="889000" y="4381500"/>
            <a:ext cx="3810000" cy="25590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5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卡片和分类不理想</a:t>
            </a:r>
            <a:endParaRPr lang="zh-CN" sz="1550" dirty="0"/>
          </a:p>
        </p:txBody>
      </p:sp>
      <p:sp>
        <p:nvSpPr>
          <p:cNvPr id="11" name="Shape 9"/>
          <p:cNvSpPr/>
          <p:nvPr/>
        </p:nvSpPr>
        <p:spPr>
          <a:xfrm>
            <a:off x="5473700" y="3975100"/>
            <a:ext cx="958850" cy="0"/>
          </a:xfrm>
          <a:prstGeom prst="line">
            <a:avLst/>
          </a:prstGeom>
          <a:noFill/>
          <a:ln w="2540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12" name="Shape 10"/>
          <p:cNvSpPr/>
          <p:nvPr/>
        </p:nvSpPr>
        <p:spPr>
          <a:xfrm flipV="1">
            <a:off x="6345934" y="3975100"/>
            <a:ext cx="86616" cy="53105"/>
          </a:xfrm>
          <a:prstGeom prst="line">
            <a:avLst/>
          </a:prstGeom>
          <a:noFill/>
          <a:ln w="2540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13" name="Shape 11"/>
          <p:cNvSpPr/>
          <p:nvPr/>
        </p:nvSpPr>
        <p:spPr>
          <a:xfrm>
            <a:off x="6345934" y="3921995"/>
            <a:ext cx="86616" cy="53105"/>
          </a:xfrm>
          <a:prstGeom prst="line">
            <a:avLst/>
          </a:prstGeom>
          <a:noFill/>
          <a:ln w="2540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14" name="Shape 12"/>
          <p:cNvSpPr/>
          <p:nvPr/>
        </p:nvSpPr>
        <p:spPr>
          <a:xfrm>
            <a:off x="6680200" y="3060700"/>
            <a:ext cx="4749800" cy="1860550"/>
          </a:xfrm>
          <a:prstGeom prst="roundRect">
            <a:avLst>
              <a:gd name="adj" fmla="val 8874"/>
            </a:avLst>
          </a:prstGeom>
          <a:solidFill>
            <a:srgbClr val="ECE7FC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883400" y="3244850"/>
            <a:ext cx="1308100" cy="3429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883400" y="3314700"/>
            <a:ext cx="1308100" cy="22288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1350" dirty="0">
                <a:solidFill>
                  <a:srgbClr val="7856E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重新整理</a:t>
            </a:r>
            <a:endParaRPr lang="zh-CN" sz="1350" dirty="0"/>
          </a:p>
        </p:txBody>
      </p:sp>
      <p:sp>
        <p:nvSpPr>
          <p:cNvPr id="17" name="Text 15"/>
          <p:cNvSpPr/>
          <p:nvPr/>
        </p:nvSpPr>
        <p:spPr>
          <a:xfrm>
            <a:off x="6934200" y="3765550"/>
            <a:ext cx="3810000" cy="4953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3000" b="1" dirty="0">
                <a:solidFill>
                  <a:srgbClr val="7856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GPT-5.6</a:t>
            </a:r>
            <a:endParaRPr lang="zh-CN" sz="3000" dirty="0"/>
          </a:p>
        </p:txBody>
      </p:sp>
      <p:sp>
        <p:nvSpPr>
          <p:cNvPr id="18" name="Text 16"/>
          <p:cNvSpPr/>
          <p:nvPr/>
        </p:nvSpPr>
        <p:spPr>
          <a:xfrm>
            <a:off x="6934200" y="4381500"/>
            <a:ext cx="4127500" cy="25590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550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我的这次体验：质量明显改善</a:t>
            </a:r>
            <a:endParaRPr lang="zh-CN" sz="1550" dirty="0"/>
          </a:p>
        </p:txBody>
      </p:sp>
      <p:sp>
        <p:nvSpPr>
          <p:cNvPr id="19" name="Text 17"/>
          <p:cNvSpPr/>
          <p:nvPr/>
        </p:nvSpPr>
        <p:spPr>
          <a:xfrm>
            <a:off x="685800" y="5416550"/>
            <a:ext cx="10668000" cy="2476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50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我主要用 Codex；工具的关键，是能读取和整理本地文件。</a:t>
            </a:r>
            <a:endParaRPr lang="zh-CN" sz="1500" dirty="0"/>
          </a:p>
        </p:txBody>
      </p:sp>
      <p:sp>
        <p:nvSpPr>
          <p:cNvPr id="20" name="Shape 18"/>
          <p:cNvSpPr/>
          <p:nvPr/>
        </p:nvSpPr>
        <p:spPr>
          <a:xfrm>
            <a:off x="508000" y="6381750"/>
            <a:ext cx="11176000" cy="0"/>
          </a:xfrm>
          <a:prstGeom prst="line">
            <a:avLst/>
          </a:prstGeom>
          <a:noFill/>
          <a:ln w="6350">
            <a:solidFill>
              <a:srgbClr val="E1DEE9"/>
            </a:solidFill>
            <a:prstDash val="solid"/>
            <a:headEnd type="none"/>
            <a:tailEnd type="none"/>
          </a:ln>
        </p:spPr>
      </p:sp>
      <p:sp>
        <p:nvSpPr>
          <p:cNvPr id="21" name="Text 19"/>
          <p:cNvSpPr/>
          <p:nvPr/>
        </p:nvSpPr>
        <p:spPr>
          <a:xfrm>
            <a:off x="508000" y="6534150"/>
            <a:ext cx="3175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OBSIDIAN × AI</a:t>
            </a:r>
            <a:endParaRPr lang="zh-CN" sz="1000" dirty="0"/>
          </a:p>
        </p:txBody>
      </p:sp>
      <p:sp>
        <p:nvSpPr>
          <p:cNvPr id="22" name="Text 20"/>
          <p:cNvSpPr/>
          <p:nvPr/>
        </p:nvSpPr>
        <p:spPr>
          <a:xfrm>
            <a:off x="8826500" y="6527800"/>
            <a:ext cx="1905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经验与边界</a:t>
            </a:r>
            <a:endParaRPr lang="zh-CN" sz="1000" dirty="0"/>
          </a:p>
        </p:txBody>
      </p:sp>
      <p:sp>
        <p:nvSpPr>
          <p:cNvPr id="23" name="Text 21"/>
          <p:cNvSpPr/>
          <p:nvPr/>
        </p:nvSpPr>
        <p:spPr>
          <a:xfrm>
            <a:off x="10922000" y="6534150"/>
            <a:ext cx="762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 / 21</a:t>
            </a:r>
            <a:endParaRPr lang="zh-CN" sz="1000" dirty="0"/>
          </a:p>
        </p:txBody>
      </p:sp>
    </p:spTree>
  </p:cSld>
  <p:clrMapOvr>
    <a:masterClrMapping/>
  </p:clrMapOvr>
  <p:transition spd="fast" advClick="1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4350" y="495300"/>
            <a:ext cx="101600" cy="101600"/>
          </a:xfrm>
          <a:prstGeom prst="ellipse">
            <a:avLst/>
          </a:prstGeom>
          <a:solidFill>
            <a:srgbClr val="7856ED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6600" y="419100"/>
            <a:ext cx="10160000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搭好以后，日常反而更简单</a:t>
            </a:r>
            <a:endParaRPr lang="zh-CN" sz="1250" dirty="0"/>
          </a:p>
        </p:txBody>
      </p:sp>
      <p:sp>
        <p:nvSpPr>
          <p:cNvPr id="4" name="Text 2"/>
          <p:cNvSpPr/>
          <p:nvPr/>
        </p:nvSpPr>
        <p:spPr>
          <a:xfrm>
            <a:off x="635000" y="1377950"/>
            <a:ext cx="10922000" cy="9080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550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只做三件事。</a:t>
            </a:r>
            <a:endParaRPr lang="zh-CN" sz="5500" dirty="0"/>
          </a:p>
        </p:txBody>
      </p:sp>
      <p:sp>
        <p:nvSpPr>
          <p:cNvPr id="5" name="Shape 3"/>
          <p:cNvSpPr/>
          <p:nvPr/>
        </p:nvSpPr>
        <p:spPr>
          <a:xfrm>
            <a:off x="635000" y="2844800"/>
            <a:ext cx="3479800" cy="2520950"/>
          </a:xfrm>
          <a:prstGeom prst="roundRect">
            <a:avLst>
              <a:gd name="adj" fmla="val 7053"/>
            </a:avLst>
          </a:prstGeom>
          <a:solidFill>
            <a:srgbClr val="FFFFFF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3600" y="3067050"/>
            <a:ext cx="3048000" cy="4953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3000" dirty="0">
                <a:solidFill>
                  <a:srgbClr val="7856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zh-CN" sz="3000" dirty="0"/>
          </a:p>
        </p:txBody>
      </p:sp>
      <p:sp>
        <p:nvSpPr>
          <p:cNvPr id="7" name="Text 5"/>
          <p:cNvSpPr/>
          <p:nvPr/>
        </p:nvSpPr>
        <p:spPr>
          <a:xfrm>
            <a:off x="869950" y="3873500"/>
            <a:ext cx="3048000" cy="51181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310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存进去</a:t>
            </a:r>
            <a:endParaRPr lang="zh-CN" sz="3100" dirty="0"/>
          </a:p>
        </p:txBody>
      </p:sp>
      <p:sp>
        <p:nvSpPr>
          <p:cNvPr id="8" name="Text 6"/>
          <p:cNvSpPr/>
          <p:nvPr/>
        </p:nvSpPr>
        <p:spPr>
          <a:xfrm>
            <a:off x="882650" y="4762500"/>
            <a:ext cx="2984500" cy="23114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把值得留下的经验留下</a:t>
            </a:r>
            <a:endParaRPr lang="zh-CN" sz="1400" dirty="0"/>
          </a:p>
        </p:txBody>
      </p:sp>
      <p:sp>
        <p:nvSpPr>
          <p:cNvPr id="9" name="Shape 7"/>
          <p:cNvSpPr/>
          <p:nvPr/>
        </p:nvSpPr>
        <p:spPr>
          <a:xfrm>
            <a:off x="4330700" y="2844800"/>
            <a:ext cx="3479800" cy="2520950"/>
          </a:xfrm>
          <a:prstGeom prst="roundRect">
            <a:avLst>
              <a:gd name="adj" fmla="val 7053"/>
            </a:avLst>
          </a:prstGeom>
          <a:solidFill>
            <a:srgbClr val="FFFFFF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59300" y="3067050"/>
            <a:ext cx="3048000" cy="4953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3000" dirty="0">
                <a:solidFill>
                  <a:srgbClr val="7856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zh-CN" sz="3000" dirty="0"/>
          </a:p>
        </p:txBody>
      </p:sp>
      <p:sp>
        <p:nvSpPr>
          <p:cNvPr id="11" name="Text 9"/>
          <p:cNvSpPr/>
          <p:nvPr/>
        </p:nvSpPr>
        <p:spPr>
          <a:xfrm>
            <a:off x="4565650" y="3873500"/>
            <a:ext cx="3048000" cy="51181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310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整理好</a:t>
            </a:r>
            <a:endParaRPr lang="zh-CN" sz="3100" dirty="0"/>
          </a:p>
        </p:txBody>
      </p:sp>
      <p:sp>
        <p:nvSpPr>
          <p:cNvPr id="12" name="Text 10"/>
          <p:cNvSpPr/>
          <p:nvPr/>
        </p:nvSpPr>
        <p:spPr>
          <a:xfrm>
            <a:off x="4578350" y="4762500"/>
            <a:ext cx="2984500" cy="23114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让新内容接上旧知识</a:t>
            </a:r>
            <a:endParaRPr lang="zh-CN" sz="1400" dirty="0"/>
          </a:p>
        </p:txBody>
      </p:sp>
      <p:sp>
        <p:nvSpPr>
          <p:cNvPr id="13" name="Shape 11"/>
          <p:cNvSpPr/>
          <p:nvPr/>
        </p:nvSpPr>
        <p:spPr>
          <a:xfrm>
            <a:off x="8026400" y="2844800"/>
            <a:ext cx="3479800" cy="2520950"/>
          </a:xfrm>
          <a:prstGeom prst="roundRect">
            <a:avLst>
              <a:gd name="adj" fmla="val 7053"/>
            </a:avLst>
          </a:prstGeom>
          <a:solidFill>
            <a:srgbClr val="7856ED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55000" y="3067050"/>
            <a:ext cx="3048000" cy="4953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30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zh-CN" sz="3000" dirty="0"/>
          </a:p>
        </p:txBody>
      </p:sp>
      <p:sp>
        <p:nvSpPr>
          <p:cNvPr id="15" name="Text 13"/>
          <p:cNvSpPr/>
          <p:nvPr/>
        </p:nvSpPr>
        <p:spPr>
          <a:xfrm>
            <a:off x="8261350" y="3873500"/>
            <a:ext cx="3048000" cy="51181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31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用出来</a:t>
            </a:r>
            <a:endParaRPr lang="zh-CN" sz="3100" dirty="0"/>
          </a:p>
        </p:txBody>
      </p:sp>
      <p:sp>
        <p:nvSpPr>
          <p:cNvPr id="16" name="Text 14"/>
          <p:cNvSpPr/>
          <p:nvPr/>
        </p:nvSpPr>
        <p:spPr>
          <a:xfrm>
            <a:off x="8274050" y="4762500"/>
            <a:ext cx="2984500" cy="23114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E3DA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让资料参与工作和创作</a:t>
            </a:r>
            <a:endParaRPr lang="zh-CN" sz="1400" dirty="0"/>
          </a:p>
        </p:txBody>
      </p:sp>
      <p:sp>
        <p:nvSpPr>
          <p:cNvPr id="17" name="Shape 15"/>
          <p:cNvSpPr/>
          <p:nvPr/>
        </p:nvSpPr>
        <p:spPr>
          <a:xfrm>
            <a:off x="508000" y="6381750"/>
            <a:ext cx="11176000" cy="0"/>
          </a:xfrm>
          <a:prstGeom prst="line">
            <a:avLst/>
          </a:prstGeom>
          <a:noFill/>
          <a:ln w="6350">
            <a:solidFill>
              <a:srgbClr val="E1DEE9"/>
            </a:solidFill>
            <a:prstDash val="solid"/>
            <a:headEnd type="none"/>
            <a:tailEnd type="none"/>
          </a:ln>
        </p:spPr>
      </p:sp>
      <p:sp>
        <p:nvSpPr>
          <p:cNvPr id="18" name="Text 16"/>
          <p:cNvSpPr/>
          <p:nvPr/>
        </p:nvSpPr>
        <p:spPr>
          <a:xfrm>
            <a:off x="508000" y="6534150"/>
            <a:ext cx="3175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OBSIDIAN × AI</a:t>
            </a:r>
            <a:endParaRPr lang="zh-CN" sz="1000" dirty="0"/>
          </a:p>
        </p:txBody>
      </p:sp>
      <p:sp>
        <p:nvSpPr>
          <p:cNvPr id="19" name="Text 17"/>
          <p:cNvSpPr/>
          <p:nvPr/>
        </p:nvSpPr>
        <p:spPr>
          <a:xfrm>
            <a:off x="8826500" y="6527800"/>
            <a:ext cx="1905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日常工作流</a:t>
            </a:r>
            <a:endParaRPr lang="zh-CN" sz="1000" dirty="0"/>
          </a:p>
        </p:txBody>
      </p:sp>
      <p:sp>
        <p:nvSpPr>
          <p:cNvPr id="20" name="Text 18"/>
          <p:cNvSpPr/>
          <p:nvPr/>
        </p:nvSpPr>
        <p:spPr>
          <a:xfrm>
            <a:off x="10922000" y="6534150"/>
            <a:ext cx="762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11 / 21</a:t>
            </a:r>
            <a:endParaRPr lang="zh-CN" sz="1000" dirty="0"/>
          </a:p>
        </p:txBody>
      </p:sp>
    </p:spTree>
  </p:cSld>
  <p:clrMapOvr>
    <a:masterClrMapping/>
  </p:clrMapOvr>
  <p:transition spd="fast" advClick="1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4350" y="495300"/>
            <a:ext cx="101600" cy="101600"/>
          </a:xfrm>
          <a:prstGeom prst="ellipse">
            <a:avLst/>
          </a:prstGeom>
          <a:solidFill>
            <a:srgbClr val="7856ED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6600" y="419100"/>
            <a:ext cx="10160000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01 / 保存：手动筛选为主</a:t>
            </a:r>
            <a:endParaRPr lang="zh-CN" sz="1250" dirty="0"/>
          </a:p>
        </p:txBody>
      </p:sp>
      <p:sp>
        <p:nvSpPr>
          <p:cNvPr id="4" name="Text 2"/>
          <p:cNvSpPr/>
          <p:nvPr/>
        </p:nvSpPr>
        <p:spPr>
          <a:xfrm>
            <a:off x="635000" y="1212850"/>
            <a:ext cx="10922000" cy="71818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435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值得留下的，</a:t>
            </a:r>
            <a:endParaRPr lang="zh-CN" sz="4350" dirty="0"/>
          </a:p>
        </p:txBody>
      </p:sp>
      <p:sp>
        <p:nvSpPr>
          <p:cNvPr id="5" name="Text 3"/>
          <p:cNvSpPr/>
          <p:nvPr/>
        </p:nvSpPr>
        <p:spPr>
          <a:xfrm>
            <a:off x="635000" y="1879600"/>
            <a:ext cx="10922000" cy="71818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435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当下就存进去。</a:t>
            </a:r>
            <a:endParaRPr lang="zh-CN" sz="4350" dirty="0"/>
          </a:p>
        </p:txBody>
      </p:sp>
      <p:sp>
        <p:nvSpPr>
          <p:cNvPr id="6" name="Shape 4"/>
          <p:cNvSpPr/>
          <p:nvPr/>
        </p:nvSpPr>
        <p:spPr>
          <a:xfrm>
            <a:off x="635000" y="3003550"/>
            <a:ext cx="7461250" cy="1873250"/>
          </a:xfrm>
          <a:prstGeom prst="roundRect">
            <a:avLst>
              <a:gd name="adj" fmla="val 10169"/>
            </a:avLst>
          </a:prstGeom>
          <a:solidFill>
            <a:srgbClr val="7856ED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01700" y="3194050"/>
            <a:ext cx="6350000" cy="21463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dirty="0">
                <a:solidFill>
                  <a:srgbClr val="DDD2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我对 AI 说</a:t>
            </a:r>
            <a:endParaRPr lang="zh-CN" sz="1300" dirty="0"/>
          </a:p>
        </p:txBody>
      </p:sp>
      <p:sp>
        <p:nvSpPr>
          <p:cNvPr id="8" name="Text 6"/>
          <p:cNvSpPr/>
          <p:nvPr/>
        </p:nvSpPr>
        <p:spPr>
          <a:xfrm>
            <a:off x="914400" y="3689350"/>
            <a:ext cx="6667500" cy="36322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22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把这次经验，保存到 Obsidian 的</a:t>
            </a:r>
            <a:endParaRPr lang="zh-CN" sz="2200" dirty="0"/>
          </a:p>
        </p:txBody>
      </p:sp>
      <p:sp>
        <p:nvSpPr>
          <p:cNvPr id="9" name="Text 7"/>
          <p:cNvSpPr/>
          <p:nvPr/>
        </p:nvSpPr>
        <p:spPr>
          <a:xfrm>
            <a:off x="914400" y="4146550"/>
            <a:ext cx="6413500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2250" b="1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raw/工作经验/</a:t>
            </a:r>
            <a:endParaRPr lang="zh-CN" sz="2250" dirty="0"/>
          </a:p>
        </p:txBody>
      </p:sp>
      <p:sp>
        <p:nvSpPr>
          <p:cNvPr id="10" name="Shape 8"/>
          <p:cNvSpPr/>
          <p:nvPr/>
        </p:nvSpPr>
        <p:spPr>
          <a:xfrm>
            <a:off x="8394700" y="3937000"/>
            <a:ext cx="590550" cy="0"/>
          </a:xfrm>
          <a:prstGeom prst="line">
            <a:avLst/>
          </a:prstGeom>
          <a:noFill/>
          <a:ln w="2540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11" name="Shape 9"/>
          <p:cNvSpPr/>
          <p:nvPr/>
        </p:nvSpPr>
        <p:spPr>
          <a:xfrm flipV="1">
            <a:off x="8904047" y="3937000"/>
            <a:ext cx="81203" cy="49786"/>
          </a:xfrm>
          <a:prstGeom prst="line">
            <a:avLst/>
          </a:prstGeom>
          <a:noFill/>
          <a:ln w="2540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12" name="Shape 10"/>
          <p:cNvSpPr/>
          <p:nvPr/>
        </p:nvSpPr>
        <p:spPr>
          <a:xfrm>
            <a:off x="8904047" y="3887214"/>
            <a:ext cx="81203" cy="49786"/>
          </a:xfrm>
          <a:prstGeom prst="line">
            <a:avLst/>
          </a:prstGeom>
          <a:noFill/>
          <a:ln w="2540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13" name="Shape 11"/>
          <p:cNvSpPr/>
          <p:nvPr/>
        </p:nvSpPr>
        <p:spPr>
          <a:xfrm>
            <a:off x="9213850" y="3086100"/>
            <a:ext cx="2209800" cy="1689100"/>
          </a:xfrm>
          <a:prstGeom prst="roundRect">
            <a:avLst>
              <a:gd name="adj" fmla="val 9023"/>
            </a:avLst>
          </a:prstGeom>
          <a:solidFill>
            <a:srgbClr val="FFFFFF"/>
          </a:solidFill>
          <a:ln w="12700">
            <a:solidFill>
              <a:srgbClr val="E1DEE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391650" y="3276600"/>
            <a:ext cx="273050" cy="330200"/>
          </a:xfrm>
          <a:prstGeom prst="roundRect">
            <a:avLst>
              <a:gd name="adj" fmla="val 16279"/>
            </a:avLst>
          </a:prstGeom>
          <a:solidFill>
            <a:srgbClr val="ECE7FC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461500" y="3390900"/>
            <a:ext cx="139700" cy="0"/>
          </a:xfrm>
          <a:prstGeom prst="line">
            <a:avLst/>
          </a:prstGeom>
          <a:noFill/>
          <a:ln w="1270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16" name="Shape 14"/>
          <p:cNvSpPr/>
          <p:nvPr/>
        </p:nvSpPr>
        <p:spPr>
          <a:xfrm>
            <a:off x="9461500" y="3454400"/>
            <a:ext cx="120650" cy="0"/>
          </a:xfrm>
          <a:prstGeom prst="line">
            <a:avLst/>
          </a:prstGeom>
          <a:noFill/>
          <a:ln w="1270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17" name="Text 15"/>
          <p:cNvSpPr/>
          <p:nvPr/>
        </p:nvSpPr>
        <p:spPr>
          <a:xfrm>
            <a:off x="9779000" y="3276600"/>
            <a:ext cx="1511300" cy="26416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60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raw/</a:t>
            </a:r>
            <a:endParaRPr lang="zh-CN" sz="1600" dirty="0"/>
          </a:p>
        </p:txBody>
      </p:sp>
      <p:sp>
        <p:nvSpPr>
          <p:cNvPr id="18" name="Text 16"/>
          <p:cNvSpPr/>
          <p:nvPr/>
        </p:nvSpPr>
        <p:spPr>
          <a:xfrm>
            <a:off x="9398000" y="3759200"/>
            <a:ext cx="1841500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经验已经留下</a:t>
            </a:r>
            <a:endParaRPr lang="zh-CN" sz="1250" dirty="0"/>
          </a:p>
        </p:txBody>
      </p:sp>
      <p:sp>
        <p:nvSpPr>
          <p:cNvPr id="19" name="Text 17"/>
          <p:cNvSpPr/>
          <p:nvPr/>
        </p:nvSpPr>
        <p:spPr>
          <a:xfrm>
            <a:off x="679450" y="5372100"/>
            <a:ext cx="8826500" cy="28067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700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什么值得留、放在哪里，由我判断。</a:t>
            </a:r>
            <a:endParaRPr lang="zh-CN" sz="1700" dirty="0"/>
          </a:p>
        </p:txBody>
      </p:sp>
      <p:sp>
        <p:nvSpPr>
          <p:cNvPr id="20" name="Text 18"/>
          <p:cNvSpPr/>
          <p:nvPr/>
        </p:nvSpPr>
        <p:spPr>
          <a:xfrm>
            <a:off x="10414000" y="5473700"/>
            <a:ext cx="101600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zh-CN" altLang="en-US" sz="11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示例指令</a:t>
            </a:r>
            <a:endParaRPr lang="zh-CN" sz="1150" dirty="0"/>
          </a:p>
        </p:txBody>
      </p:sp>
      <p:sp>
        <p:nvSpPr>
          <p:cNvPr id="21" name="Shape 19"/>
          <p:cNvSpPr/>
          <p:nvPr/>
        </p:nvSpPr>
        <p:spPr>
          <a:xfrm>
            <a:off x="508000" y="6381750"/>
            <a:ext cx="11176000" cy="0"/>
          </a:xfrm>
          <a:prstGeom prst="line">
            <a:avLst/>
          </a:prstGeom>
          <a:noFill/>
          <a:ln w="6350">
            <a:solidFill>
              <a:srgbClr val="E1DEE9"/>
            </a:solidFill>
            <a:prstDash val="solid"/>
            <a:headEnd type="none"/>
            <a:tailEnd type="none"/>
          </a:ln>
        </p:spPr>
      </p:sp>
      <p:sp>
        <p:nvSpPr>
          <p:cNvPr id="22" name="Text 20"/>
          <p:cNvSpPr/>
          <p:nvPr/>
        </p:nvSpPr>
        <p:spPr>
          <a:xfrm>
            <a:off x="508000" y="6534150"/>
            <a:ext cx="3175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OBSIDIAN × AI</a:t>
            </a:r>
            <a:endParaRPr lang="zh-CN" sz="1000" dirty="0"/>
          </a:p>
        </p:txBody>
      </p:sp>
      <p:sp>
        <p:nvSpPr>
          <p:cNvPr id="23" name="Text 21"/>
          <p:cNvSpPr/>
          <p:nvPr/>
        </p:nvSpPr>
        <p:spPr>
          <a:xfrm>
            <a:off x="8826500" y="6527800"/>
            <a:ext cx="1905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01 保存</a:t>
            </a:r>
            <a:endParaRPr lang="zh-CN" sz="1000" dirty="0"/>
          </a:p>
        </p:txBody>
      </p:sp>
      <p:sp>
        <p:nvSpPr>
          <p:cNvPr id="24" name="Text 22"/>
          <p:cNvSpPr/>
          <p:nvPr/>
        </p:nvSpPr>
        <p:spPr>
          <a:xfrm>
            <a:off x="10922000" y="6534150"/>
            <a:ext cx="762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12 / 21</a:t>
            </a:r>
            <a:endParaRPr lang="zh-CN" sz="1000" dirty="0"/>
          </a:p>
        </p:txBody>
      </p:sp>
    </p:spTree>
  </p:cSld>
  <p:clrMapOvr>
    <a:masterClrMapping/>
  </p:clrMapOvr>
  <p:transition spd="fast" advClick="1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4350" y="495300"/>
            <a:ext cx="101600" cy="101600"/>
          </a:xfrm>
          <a:prstGeom prst="ellipse">
            <a:avLst/>
          </a:prstGeom>
          <a:solidFill>
            <a:srgbClr val="7856ED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6600" y="419100"/>
            <a:ext cx="10160000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01 / 保存：给自动化划清边界</a:t>
            </a:r>
            <a:endParaRPr lang="zh-CN" sz="1250" dirty="0"/>
          </a:p>
        </p:txBody>
      </p:sp>
      <p:sp>
        <p:nvSpPr>
          <p:cNvPr id="4" name="Text 2"/>
          <p:cNvSpPr/>
          <p:nvPr/>
        </p:nvSpPr>
        <p:spPr>
          <a:xfrm>
            <a:off x="635000" y="1181100"/>
            <a:ext cx="10985500" cy="67691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410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手动筛选为主。</a:t>
            </a:r>
            <a:endParaRPr lang="zh-CN" sz="4100" dirty="0"/>
          </a:p>
        </p:txBody>
      </p:sp>
      <p:sp>
        <p:nvSpPr>
          <p:cNvPr id="5" name="Text 3"/>
          <p:cNvSpPr/>
          <p:nvPr/>
        </p:nvSpPr>
        <p:spPr>
          <a:xfrm>
            <a:off x="635000" y="1847850"/>
            <a:ext cx="10985500" cy="67691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4100" b="1" dirty="0">
                <a:solidFill>
                  <a:srgbClr val="7856E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自动收集补漏。</a:t>
            </a:r>
            <a:endParaRPr lang="zh-CN" sz="4100" dirty="0"/>
          </a:p>
        </p:txBody>
      </p:sp>
      <p:sp>
        <p:nvSpPr>
          <p:cNvPr id="6" name="Shape 4"/>
          <p:cNvSpPr/>
          <p:nvPr/>
        </p:nvSpPr>
        <p:spPr>
          <a:xfrm>
            <a:off x="635000" y="3003550"/>
            <a:ext cx="5270500" cy="1873250"/>
          </a:xfrm>
          <a:prstGeom prst="roundRect">
            <a:avLst>
              <a:gd name="adj" fmla="val 8814"/>
            </a:avLst>
          </a:prstGeom>
          <a:solidFill>
            <a:srgbClr val="FFFFFF"/>
          </a:solidFill>
          <a:ln w="19050">
            <a:solidFill>
              <a:srgbClr val="7856E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50900" y="3187700"/>
            <a:ext cx="1244600" cy="342900"/>
          </a:xfrm>
          <a:prstGeom prst="roundRect">
            <a:avLst>
              <a:gd name="adj" fmla="val 50000"/>
            </a:avLst>
          </a:prstGeom>
          <a:solidFill>
            <a:srgbClr val="ECE7FC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900" y="3257550"/>
            <a:ext cx="1244600" cy="22288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1350" dirty="0">
                <a:solidFill>
                  <a:srgbClr val="7856E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主要方式</a:t>
            </a:r>
            <a:endParaRPr lang="zh-CN" sz="1350" dirty="0"/>
          </a:p>
        </p:txBody>
      </p:sp>
      <p:sp>
        <p:nvSpPr>
          <p:cNvPr id="9" name="Text 7"/>
          <p:cNvSpPr/>
          <p:nvPr/>
        </p:nvSpPr>
        <p:spPr>
          <a:xfrm>
            <a:off x="889000" y="3746500"/>
            <a:ext cx="4743450" cy="37973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230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当下主动保存</a:t>
            </a:r>
            <a:endParaRPr lang="zh-CN" sz="2300" dirty="0"/>
          </a:p>
        </p:txBody>
      </p:sp>
      <p:sp>
        <p:nvSpPr>
          <p:cNvPr id="10" name="Text 8"/>
          <p:cNvSpPr/>
          <p:nvPr/>
        </p:nvSpPr>
        <p:spPr>
          <a:xfrm>
            <a:off x="889000" y="4375150"/>
            <a:ext cx="4743450" cy="25590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5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值得留什么，由人判断</a:t>
            </a:r>
            <a:endParaRPr lang="zh-CN" sz="1550" dirty="0"/>
          </a:p>
        </p:txBody>
      </p:sp>
      <p:sp>
        <p:nvSpPr>
          <p:cNvPr id="11" name="Shape 9"/>
          <p:cNvSpPr/>
          <p:nvPr/>
        </p:nvSpPr>
        <p:spPr>
          <a:xfrm>
            <a:off x="6159500" y="3003550"/>
            <a:ext cx="5270500" cy="1873250"/>
          </a:xfrm>
          <a:prstGeom prst="roundRect">
            <a:avLst>
              <a:gd name="adj" fmla="val 8814"/>
            </a:avLst>
          </a:prstGeom>
          <a:solidFill>
            <a:srgbClr val="FFFFFF"/>
          </a:solidFill>
          <a:ln w="12700">
            <a:solidFill>
              <a:srgbClr val="E1DEE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375400" y="3187700"/>
            <a:ext cx="1244600" cy="342900"/>
          </a:xfrm>
          <a:prstGeom prst="roundRect">
            <a:avLst>
              <a:gd name="adj" fmla="val 50000"/>
            </a:avLst>
          </a:prstGeom>
          <a:solidFill>
            <a:srgbClr val="F7F6F2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75400" y="3257550"/>
            <a:ext cx="1244600" cy="22288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13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辅助方式</a:t>
            </a:r>
            <a:endParaRPr lang="zh-CN" sz="1350" dirty="0"/>
          </a:p>
        </p:txBody>
      </p:sp>
      <p:sp>
        <p:nvSpPr>
          <p:cNvPr id="14" name="Text 12"/>
          <p:cNvSpPr/>
          <p:nvPr/>
        </p:nvSpPr>
        <p:spPr>
          <a:xfrm>
            <a:off x="6413500" y="3746500"/>
            <a:ext cx="4743450" cy="37973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230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Skill + 定时回顾</a:t>
            </a:r>
            <a:endParaRPr lang="zh-CN" sz="2300" dirty="0"/>
          </a:p>
        </p:txBody>
      </p:sp>
      <p:sp>
        <p:nvSpPr>
          <p:cNvPr id="15" name="Text 13"/>
          <p:cNvSpPr/>
          <p:nvPr/>
        </p:nvSpPr>
        <p:spPr>
          <a:xfrm>
            <a:off x="6413500" y="4375150"/>
            <a:ext cx="4743450" cy="25590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5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回看当天对话，查漏补缺</a:t>
            </a:r>
            <a:endParaRPr lang="zh-CN" sz="1550" dirty="0"/>
          </a:p>
        </p:txBody>
      </p:sp>
      <p:sp>
        <p:nvSpPr>
          <p:cNvPr id="16" name="Shape 14"/>
          <p:cNvSpPr/>
          <p:nvPr/>
        </p:nvSpPr>
        <p:spPr>
          <a:xfrm>
            <a:off x="635000" y="5238750"/>
            <a:ext cx="10795000" cy="552450"/>
          </a:xfrm>
          <a:prstGeom prst="roundRect">
            <a:avLst>
              <a:gd name="adj" fmla="val 19540"/>
            </a:avLst>
          </a:prstGeom>
          <a:solidFill>
            <a:srgbClr val="ECE7FC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900" y="5397500"/>
            <a:ext cx="10350500" cy="25590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550" dirty="0">
                <a:solidFill>
                  <a:srgbClr val="7856E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自动化也需要规则，否则低价值内容会一起进来。</a:t>
            </a:r>
            <a:endParaRPr lang="zh-CN" sz="1550" dirty="0"/>
          </a:p>
        </p:txBody>
      </p:sp>
      <p:sp>
        <p:nvSpPr>
          <p:cNvPr id="18" name="Shape 16"/>
          <p:cNvSpPr/>
          <p:nvPr/>
        </p:nvSpPr>
        <p:spPr>
          <a:xfrm>
            <a:off x="508000" y="6381750"/>
            <a:ext cx="11176000" cy="0"/>
          </a:xfrm>
          <a:prstGeom prst="line">
            <a:avLst/>
          </a:prstGeom>
          <a:noFill/>
          <a:ln w="6350">
            <a:solidFill>
              <a:srgbClr val="E1DEE9"/>
            </a:solidFill>
            <a:prstDash val="solid"/>
            <a:headEnd type="none"/>
            <a:tailEnd type="none"/>
          </a:ln>
        </p:spPr>
      </p:sp>
      <p:sp>
        <p:nvSpPr>
          <p:cNvPr id="19" name="Text 17"/>
          <p:cNvSpPr/>
          <p:nvPr/>
        </p:nvSpPr>
        <p:spPr>
          <a:xfrm>
            <a:off x="508000" y="6534150"/>
            <a:ext cx="3175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OBSIDIAN × AI</a:t>
            </a:r>
            <a:endParaRPr lang="zh-CN" sz="1000" dirty="0"/>
          </a:p>
        </p:txBody>
      </p:sp>
      <p:sp>
        <p:nvSpPr>
          <p:cNvPr id="20" name="Text 18"/>
          <p:cNvSpPr/>
          <p:nvPr/>
        </p:nvSpPr>
        <p:spPr>
          <a:xfrm>
            <a:off x="8826500" y="6527800"/>
            <a:ext cx="1905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01 保存</a:t>
            </a:r>
            <a:endParaRPr lang="zh-CN" sz="1000" dirty="0"/>
          </a:p>
        </p:txBody>
      </p:sp>
      <p:sp>
        <p:nvSpPr>
          <p:cNvPr id="21" name="Text 19"/>
          <p:cNvSpPr/>
          <p:nvPr/>
        </p:nvSpPr>
        <p:spPr>
          <a:xfrm>
            <a:off x="10922000" y="6534150"/>
            <a:ext cx="762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13 / 21</a:t>
            </a:r>
            <a:endParaRPr lang="zh-CN" sz="1000" dirty="0"/>
          </a:p>
        </p:txBody>
      </p:sp>
    </p:spTree>
  </p:cSld>
  <p:clrMapOvr>
    <a:masterClrMapping/>
  </p:clrMapOvr>
  <p:transition spd="fast" advClick="1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4350" y="495300"/>
            <a:ext cx="101600" cy="101600"/>
          </a:xfrm>
          <a:prstGeom prst="ellipse">
            <a:avLst/>
          </a:prstGeom>
          <a:solidFill>
            <a:srgbClr val="7856ED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6600" y="419100"/>
            <a:ext cx="10160000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02 / 整理：每天自动运行</a:t>
            </a:r>
            <a:endParaRPr lang="zh-CN" sz="1250" dirty="0"/>
          </a:p>
        </p:txBody>
      </p:sp>
      <p:sp>
        <p:nvSpPr>
          <p:cNvPr id="4" name="Text 2"/>
          <p:cNvSpPr/>
          <p:nvPr/>
        </p:nvSpPr>
        <p:spPr>
          <a:xfrm>
            <a:off x="635000" y="1200150"/>
            <a:ext cx="10858500" cy="66865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405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每天一次。</a:t>
            </a:r>
            <a:endParaRPr lang="zh-CN" sz="4050" dirty="0"/>
          </a:p>
        </p:txBody>
      </p:sp>
      <p:sp>
        <p:nvSpPr>
          <p:cNvPr id="5" name="Text 3"/>
          <p:cNvSpPr/>
          <p:nvPr/>
        </p:nvSpPr>
        <p:spPr>
          <a:xfrm>
            <a:off x="635000" y="1828800"/>
            <a:ext cx="10858500" cy="66865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405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让新经验接上旧知识。</a:t>
            </a:r>
            <a:endParaRPr lang="zh-CN" sz="4050" dirty="0"/>
          </a:p>
        </p:txBody>
      </p:sp>
      <p:sp>
        <p:nvSpPr>
          <p:cNvPr id="6" name="Shape 4"/>
          <p:cNvSpPr/>
          <p:nvPr/>
        </p:nvSpPr>
        <p:spPr>
          <a:xfrm>
            <a:off x="666750" y="2692400"/>
            <a:ext cx="2825750" cy="342900"/>
          </a:xfrm>
          <a:prstGeom prst="roundRect">
            <a:avLst>
              <a:gd name="adj" fmla="val 50000"/>
            </a:avLst>
          </a:prstGeom>
          <a:solidFill>
            <a:srgbClr val="ECE7FC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6750" y="2762250"/>
            <a:ext cx="2825750" cy="22288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1350" dirty="0">
                <a:solidFill>
                  <a:srgbClr val="7856E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Codex · 每日整理任务</a:t>
            </a:r>
            <a:endParaRPr lang="zh-CN" sz="1350" dirty="0"/>
          </a:p>
        </p:txBody>
      </p:sp>
      <p:sp>
        <p:nvSpPr>
          <p:cNvPr id="8" name="Shape 6"/>
          <p:cNvSpPr/>
          <p:nvPr/>
        </p:nvSpPr>
        <p:spPr>
          <a:xfrm>
            <a:off x="635000" y="3505200"/>
            <a:ext cx="3473450" cy="1847850"/>
          </a:xfrm>
          <a:prstGeom prst="roundRect">
            <a:avLst>
              <a:gd name="adj" fmla="val 8591"/>
            </a:avLst>
          </a:prstGeom>
          <a:solidFill>
            <a:srgbClr val="FFFFFF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63600" y="3733800"/>
            <a:ext cx="330200" cy="330200"/>
          </a:xfrm>
          <a:prstGeom prst="ellipse">
            <a:avLst/>
          </a:prstGeom>
          <a:solidFill>
            <a:srgbClr val="7856ED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50900" y="3771900"/>
            <a:ext cx="355600" cy="2476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zh-CN" sz="1500" dirty="0"/>
          </a:p>
        </p:txBody>
      </p:sp>
      <p:sp>
        <p:nvSpPr>
          <p:cNvPr id="11" name="Text 9"/>
          <p:cNvSpPr/>
          <p:nvPr/>
        </p:nvSpPr>
        <p:spPr>
          <a:xfrm>
            <a:off x="863600" y="4260850"/>
            <a:ext cx="2984500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225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检查新增</a:t>
            </a:r>
            <a:endParaRPr lang="zh-CN" sz="2250" dirty="0"/>
          </a:p>
        </p:txBody>
      </p:sp>
      <p:sp>
        <p:nvSpPr>
          <p:cNvPr id="12" name="Text 10"/>
          <p:cNvSpPr/>
          <p:nvPr/>
        </p:nvSpPr>
        <p:spPr>
          <a:xfrm>
            <a:off x="869950" y="4838700"/>
            <a:ext cx="3060700" cy="23939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4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读取 raw 里的新笔记</a:t>
            </a:r>
            <a:endParaRPr lang="zh-CN" sz="1450" dirty="0"/>
          </a:p>
        </p:txBody>
      </p:sp>
      <p:sp>
        <p:nvSpPr>
          <p:cNvPr id="13" name="Shape 11"/>
          <p:cNvSpPr/>
          <p:nvPr/>
        </p:nvSpPr>
        <p:spPr>
          <a:xfrm>
            <a:off x="4330700" y="3505200"/>
            <a:ext cx="3473450" cy="1847850"/>
          </a:xfrm>
          <a:prstGeom prst="roundRect">
            <a:avLst>
              <a:gd name="adj" fmla="val 8591"/>
            </a:avLst>
          </a:prstGeom>
          <a:solidFill>
            <a:srgbClr val="FFFFFF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59300" y="3733800"/>
            <a:ext cx="330200" cy="330200"/>
          </a:xfrm>
          <a:prstGeom prst="ellipse">
            <a:avLst/>
          </a:prstGeom>
          <a:solidFill>
            <a:srgbClr val="7856ED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46600" y="3771900"/>
            <a:ext cx="355600" cy="2476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zh-CN" sz="1500" dirty="0"/>
          </a:p>
        </p:txBody>
      </p:sp>
      <p:sp>
        <p:nvSpPr>
          <p:cNvPr id="16" name="Text 14"/>
          <p:cNvSpPr/>
          <p:nvPr/>
        </p:nvSpPr>
        <p:spPr>
          <a:xfrm>
            <a:off x="4559300" y="4260850"/>
            <a:ext cx="2984500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225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提炼重点</a:t>
            </a:r>
            <a:endParaRPr lang="zh-CN" sz="2250" dirty="0"/>
          </a:p>
        </p:txBody>
      </p:sp>
      <p:sp>
        <p:nvSpPr>
          <p:cNvPr id="17" name="Text 15"/>
          <p:cNvSpPr/>
          <p:nvPr/>
        </p:nvSpPr>
        <p:spPr>
          <a:xfrm>
            <a:off x="4565650" y="4838700"/>
            <a:ext cx="3060700" cy="23939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4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把重要内容整理成 wiki</a:t>
            </a:r>
            <a:endParaRPr lang="zh-CN" sz="1450" dirty="0"/>
          </a:p>
        </p:txBody>
      </p:sp>
      <p:sp>
        <p:nvSpPr>
          <p:cNvPr id="18" name="Shape 16"/>
          <p:cNvSpPr/>
          <p:nvPr/>
        </p:nvSpPr>
        <p:spPr>
          <a:xfrm>
            <a:off x="8026400" y="3505200"/>
            <a:ext cx="3473450" cy="1847850"/>
          </a:xfrm>
          <a:prstGeom prst="roundRect">
            <a:avLst>
              <a:gd name="adj" fmla="val 8591"/>
            </a:avLst>
          </a:prstGeom>
          <a:solidFill>
            <a:srgbClr val="FFFFFF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255000" y="3733800"/>
            <a:ext cx="330200" cy="330200"/>
          </a:xfrm>
          <a:prstGeom prst="ellipse">
            <a:avLst/>
          </a:prstGeom>
          <a:solidFill>
            <a:srgbClr val="7856ED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42300" y="3771900"/>
            <a:ext cx="355600" cy="2476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zh-CN" sz="1500" dirty="0"/>
          </a:p>
        </p:txBody>
      </p:sp>
      <p:sp>
        <p:nvSpPr>
          <p:cNvPr id="21" name="Text 19"/>
          <p:cNvSpPr/>
          <p:nvPr/>
        </p:nvSpPr>
        <p:spPr>
          <a:xfrm>
            <a:off x="8255000" y="4260850"/>
            <a:ext cx="2984500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225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补上关联</a:t>
            </a:r>
            <a:endParaRPr lang="zh-CN" sz="2250" dirty="0"/>
          </a:p>
        </p:txBody>
      </p:sp>
      <p:sp>
        <p:nvSpPr>
          <p:cNvPr id="22" name="Text 20"/>
          <p:cNvSpPr/>
          <p:nvPr/>
        </p:nvSpPr>
        <p:spPr>
          <a:xfrm>
            <a:off x="8261350" y="4838700"/>
            <a:ext cx="3060700" cy="23939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4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连接已有卡片与经验</a:t>
            </a:r>
            <a:endParaRPr lang="zh-CN" sz="1450" dirty="0"/>
          </a:p>
        </p:txBody>
      </p:sp>
      <p:sp>
        <p:nvSpPr>
          <p:cNvPr id="23" name="Text 21"/>
          <p:cNvSpPr/>
          <p:nvPr/>
        </p:nvSpPr>
        <p:spPr>
          <a:xfrm>
            <a:off x="685800" y="5708650"/>
            <a:ext cx="10477500" cy="23939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4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整理的不只是新笔记，还有它和过去的关系。</a:t>
            </a:r>
            <a:endParaRPr lang="zh-CN" sz="1450" dirty="0"/>
          </a:p>
        </p:txBody>
      </p:sp>
      <p:sp>
        <p:nvSpPr>
          <p:cNvPr id="24" name="Shape 22"/>
          <p:cNvSpPr/>
          <p:nvPr/>
        </p:nvSpPr>
        <p:spPr>
          <a:xfrm>
            <a:off x="508000" y="6381750"/>
            <a:ext cx="11176000" cy="0"/>
          </a:xfrm>
          <a:prstGeom prst="line">
            <a:avLst/>
          </a:prstGeom>
          <a:noFill/>
          <a:ln w="6350">
            <a:solidFill>
              <a:srgbClr val="E1DEE9"/>
            </a:solidFill>
            <a:prstDash val="solid"/>
            <a:headEnd type="none"/>
            <a:tailEnd type="none"/>
          </a:ln>
        </p:spPr>
      </p:sp>
      <p:sp>
        <p:nvSpPr>
          <p:cNvPr id="25" name="Text 23"/>
          <p:cNvSpPr/>
          <p:nvPr/>
        </p:nvSpPr>
        <p:spPr>
          <a:xfrm>
            <a:off x="508000" y="6534150"/>
            <a:ext cx="3175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OBSIDIAN × AI</a:t>
            </a:r>
            <a:endParaRPr lang="zh-CN" sz="1000" dirty="0"/>
          </a:p>
        </p:txBody>
      </p:sp>
      <p:sp>
        <p:nvSpPr>
          <p:cNvPr id="26" name="Text 24"/>
          <p:cNvSpPr/>
          <p:nvPr/>
        </p:nvSpPr>
        <p:spPr>
          <a:xfrm>
            <a:off x="8826500" y="6527800"/>
            <a:ext cx="1905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02 整理</a:t>
            </a:r>
            <a:endParaRPr lang="zh-CN" sz="1000" dirty="0"/>
          </a:p>
        </p:txBody>
      </p:sp>
      <p:sp>
        <p:nvSpPr>
          <p:cNvPr id="27" name="Text 25"/>
          <p:cNvSpPr/>
          <p:nvPr/>
        </p:nvSpPr>
        <p:spPr>
          <a:xfrm>
            <a:off x="10922000" y="6534150"/>
            <a:ext cx="762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14 / 21</a:t>
            </a:r>
            <a:endParaRPr lang="zh-CN" sz="1000" dirty="0"/>
          </a:p>
        </p:txBody>
      </p:sp>
    </p:spTree>
  </p:cSld>
  <p:clrMapOvr>
    <a:masterClrMapping/>
  </p:clrMapOvr>
  <p:transition spd="fast" advClick="1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4350" y="495300"/>
            <a:ext cx="101600" cy="101600"/>
          </a:xfrm>
          <a:prstGeom prst="ellipse">
            <a:avLst/>
          </a:prstGeom>
          <a:solidFill>
            <a:srgbClr val="7856ED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6600" y="419100"/>
            <a:ext cx="10160000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02 / 搜索：不再依赖记住标题</a:t>
            </a:r>
            <a:endParaRPr lang="zh-CN" sz="1250" dirty="0"/>
          </a:p>
        </p:txBody>
      </p:sp>
      <p:sp>
        <p:nvSpPr>
          <p:cNvPr id="4" name="Text 2"/>
          <p:cNvSpPr/>
          <p:nvPr/>
        </p:nvSpPr>
        <p:spPr>
          <a:xfrm>
            <a:off x="635000" y="1225550"/>
            <a:ext cx="10985500" cy="65214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395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忘了标题，也能按意思找。</a:t>
            </a:r>
            <a:endParaRPr lang="zh-CN" sz="3950" dirty="0"/>
          </a:p>
        </p:txBody>
      </p:sp>
      <p:sp>
        <p:nvSpPr>
          <p:cNvPr id="5" name="Shape 3"/>
          <p:cNvSpPr/>
          <p:nvPr/>
        </p:nvSpPr>
        <p:spPr>
          <a:xfrm>
            <a:off x="635000" y="2266950"/>
            <a:ext cx="10795000" cy="806450"/>
          </a:xfrm>
          <a:prstGeom prst="roundRect">
            <a:avLst>
              <a:gd name="adj" fmla="val 20472"/>
            </a:avLst>
          </a:prstGeom>
          <a:solidFill>
            <a:srgbClr val="FFFFFF"/>
          </a:solidFill>
          <a:ln w="19050">
            <a:solidFill>
              <a:srgbClr val="7856E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69950" y="2508250"/>
            <a:ext cx="241300" cy="241300"/>
          </a:xfrm>
          <a:prstGeom prst="ellipse">
            <a:avLst/>
          </a:prstGeom>
          <a:solidFill>
            <a:srgbClr val="F7F6F2">
              <a:alpha val="0"/>
            </a:srgbClr>
          </a:solidFill>
          <a:ln w="25400">
            <a:solidFill>
              <a:srgbClr val="7856E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85850" y="2724150"/>
            <a:ext cx="114300" cy="114300"/>
          </a:xfrm>
          <a:prstGeom prst="line">
            <a:avLst/>
          </a:prstGeom>
          <a:noFill/>
          <a:ln w="2540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1422400" y="2508250"/>
            <a:ext cx="9639300" cy="33845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2050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“以前那个同步冲突，我是怎么解决的？”</a:t>
            </a:r>
            <a:endParaRPr lang="zh-CN" sz="2050" dirty="0"/>
          </a:p>
        </p:txBody>
      </p:sp>
      <p:sp>
        <p:nvSpPr>
          <p:cNvPr id="9" name="Shape 7"/>
          <p:cNvSpPr/>
          <p:nvPr/>
        </p:nvSpPr>
        <p:spPr>
          <a:xfrm>
            <a:off x="635000" y="3771900"/>
            <a:ext cx="3136900" cy="1454150"/>
          </a:xfrm>
          <a:prstGeom prst="roundRect">
            <a:avLst>
              <a:gd name="adj" fmla="val 9607"/>
            </a:avLst>
          </a:prstGeom>
          <a:solidFill>
            <a:srgbClr val="ECE7FC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5500" y="4000500"/>
            <a:ext cx="2755900" cy="31369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900" b="1" dirty="0">
                <a:solidFill>
                  <a:srgbClr val="7856E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先看 wiki</a:t>
            </a:r>
            <a:endParaRPr lang="zh-CN" sz="1900" dirty="0"/>
          </a:p>
        </p:txBody>
      </p:sp>
      <p:sp>
        <p:nvSpPr>
          <p:cNvPr id="11" name="Text 9"/>
          <p:cNvSpPr/>
          <p:nvPr/>
        </p:nvSpPr>
        <p:spPr>
          <a:xfrm>
            <a:off x="825500" y="4667250"/>
            <a:ext cx="2762250" cy="22288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从知识卡片里定位重点</a:t>
            </a:r>
            <a:endParaRPr lang="zh-CN" sz="1350" dirty="0"/>
          </a:p>
        </p:txBody>
      </p:sp>
      <p:sp>
        <p:nvSpPr>
          <p:cNvPr id="12" name="Shape 10"/>
          <p:cNvSpPr/>
          <p:nvPr/>
        </p:nvSpPr>
        <p:spPr>
          <a:xfrm>
            <a:off x="4464050" y="3771900"/>
            <a:ext cx="3136900" cy="1454150"/>
          </a:xfrm>
          <a:prstGeom prst="roundRect">
            <a:avLst>
              <a:gd name="adj" fmla="val 9607"/>
            </a:avLst>
          </a:prstGeom>
          <a:solidFill>
            <a:srgbClr val="FFFFFF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54550" y="4000500"/>
            <a:ext cx="2755900" cy="31369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90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不够，再看 raw</a:t>
            </a:r>
            <a:endParaRPr lang="zh-CN" sz="1900" dirty="0"/>
          </a:p>
        </p:txBody>
      </p:sp>
      <p:sp>
        <p:nvSpPr>
          <p:cNvPr id="14" name="Text 12"/>
          <p:cNvSpPr/>
          <p:nvPr/>
        </p:nvSpPr>
        <p:spPr>
          <a:xfrm>
            <a:off x="4654550" y="4667250"/>
            <a:ext cx="2762250" cy="22288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回到原始经验补充细节</a:t>
            </a:r>
            <a:endParaRPr lang="zh-CN" sz="1350" dirty="0"/>
          </a:p>
        </p:txBody>
      </p:sp>
      <p:sp>
        <p:nvSpPr>
          <p:cNvPr id="15" name="Shape 13"/>
          <p:cNvSpPr/>
          <p:nvPr/>
        </p:nvSpPr>
        <p:spPr>
          <a:xfrm>
            <a:off x="8293100" y="3771900"/>
            <a:ext cx="3136900" cy="1454150"/>
          </a:xfrm>
          <a:prstGeom prst="roundRect">
            <a:avLst>
              <a:gd name="adj" fmla="val 9607"/>
            </a:avLst>
          </a:prstGeom>
          <a:solidFill>
            <a:srgbClr val="FFFFFF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483600" y="4000500"/>
            <a:ext cx="2755900" cy="31369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90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带回上下文</a:t>
            </a:r>
            <a:endParaRPr lang="zh-CN" sz="1900" dirty="0"/>
          </a:p>
        </p:txBody>
      </p:sp>
      <p:sp>
        <p:nvSpPr>
          <p:cNvPr id="17" name="Text 15"/>
          <p:cNvSpPr/>
          <p:nvPr/>
        </p:nvSpPr>
        <p:spPr>
          <a:xfrm>
            <a:off x="8483600" y="4667250"/>
            <a:ext cx="2762250" cy="22288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接着过去的经验继续做</a:t>
            </a:r>
            <a:endParaRPr lang="zh-CN" sz="1350" dirty="0"/>
          </a:p>
        </p:txBody>
      </p:sp>
      <p:sp>
        <p:nvSpPr>
          <p:cNvPr id="18" name="Shape 16"/>
          <p:cNvSpPr/>
          <p:nvPr/>
        </p:nvSpPr>
        <p:spPr>
          <a:xfrm>
            <a:off x="3905250" y="4495800"/>
            <a:ext cx="412750" cy="0"/>
          </a:xfrm>
          <a:prstGeom prst="line">
            <a:avLst/>
          </a:prstGeom>
          <a:noFill/>
          <a:ln w="1905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19" name="Shape 17"/>
          <p:cNvSpPr/>
          <p:nvPr/>
        </p:nvSpPr>
        <p:spPr>
          <a:xfrm flipV="1">
            <a:off x="4253038" y="4495800"/>
            <a:ext cx="64962" cy="39829"/>
          </a:xfrm>
          <a:prstGeom prst="line">
            <a:avLst/>
          </a:prstGeom>
          <a:noFill/>
          <a:ln w="1905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20" name="Shape 18"/>
          <p:cNvSpPr/>
          <p:nvPr/>
        </p:nvSpPr>
        <p:spPr>
          <a:xfrm>
            <a:off x="4253038" y="4455971"/>
            <a:ext cx="64962" cy="39829"/>
          </a:xfrm>
          <a:prstGeom prst="line">
            <a:avLst/>
          </a:prstGeom>
          <a:noFill/>
          <a:ln w="1905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21" name="Shape 19"/>
          <p:cNvSpPr/>
          <p:nvPr/>
        </p:nvSpPr>
        <p:spPr>
          <a:xfrm>
            <a:off x="7734300" y="4495800"/>
            <a:ext cx="419100" cy="0"/>
          </a:xfrm>
          <a:prstGeom prst="line">
            <a:avLst/>
          </a:prstGeom>
          <a:noFill/>
          <a:ln w="1905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22" name="Shape 20"/>
          <p:cNvSpPr/>
          <p:nvPr/>
        </p:nvSpPr>
        <p:spPr>
          <a:xfrm flipV="1">
            <a:off x="8088438" y="4495800"/>
            <a:ext cx="64962" cy="39829"/>
          </a:xfrm>
          <a:prstGeom prst="line">
            <a:avLst/>
          </a:prstGeom>
          <a:noFill/>
          <a:ln w="1905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23" name="Shape 21"/>
          <p:cNvSpPr/>
          <p:nvPr/>
        </p:nvSpPr>
        <p:spPr>
          <a:xfrm>
            <a:off x="8088438" y="4455971"/>
            <a:ext cx="64962" cy="39829"/>
          </a:xfrm>
          <a:prstGeom prst="line">
            <a:avLst/>
          </a:prstGeom>
          <a:noFill/>
          <a:ln w="1905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24" name="Text 22"/>
          <p:cNvSpPr/>
          <p:nvPr/>
        </p:nvSpPr>
        <p:spPr>
          <a:xfrm>
            <a:off x="666750" y="5676900"/>
            <a:ext cx="10033000" cy="19812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0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示例问题 · 流程示意</a:t>
            </a:r>
            <a:endParaRPr lang="zh-CN" sz="1200" dirty="0"/>
          </a:p>
        </p:txBody>
      </p:sp>
      <p:sp>
        <p:nvSpPr>
          <p:cNvPr id="25" name="Shape 23"/>
          <p:cNvSpPr/>
          <p:nvPr/>
        </p:nvSpPr>
        <p:spPr>
          <a:xfrm>
            <a:off x="508000" y="6381750"/>
            <a:ext cx="11176000" cy="0"/>
          </a:xfrm>
          <a:prstGeom prst="line">
            <a:avLst/>
          </a:prstGeom>
          <a:noFill/>
          <a:ln w="6350">
            <a:solidFill>
              <a:srgbClr val="E1DEE9"/>
            </a:solidFill>
            <a:prstDash val="solid"/>
            <a:headEnd type="none"/>
            <a:tailEnd type="none"/>
          </a:ln>
        </p:spPr>
      </p:sp>
      <p:sp>
        <p:nvSpPr>
          <p:cNvPr id="26" name="Text 24"/>
          <p:cNvSpPr/>
          <p:nvPr/>
        </p:nvSpPr>
        <p:spPr>
          <a:xfrm>
            <a:off x="508000" y="6534150"/>
            <a:ext cx="3175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OBSIDIAN × AI</a:t>
            </a:r>
            <a:endParaRPr lang="zh-CN" sz="1000" dirty="0"/>
          </a:p>
        </p:txBody>
      </p:sp>
      <p:sp>
        <p:nvSpPr>
          <p:cNvPr id="27" name="Text 25"/>
          <p:cNvSpPr/>
          <p:nvPr/>
        </p:nvSpPr>
        <p:spPr>
          <a:xfrm>
            <a:off x="8826500" y="6527800"/>
            <a:ext cx="1905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02 搜索</a:t>
            </a:r>
            <a:endParaRPr lang="zh-CN" sz="1000" dirty="0"/>
          </a:p>
        </p:txBody>
      </p:sp>
      <p:sp>
        <p:nvSpPr>
          <p:cNvPr id="28" name="Text 26"/>
          <p:cNvSpPr/>
          <p:nvPr/>
        </p:nvSpPr>
        <p:spPr>
          <a:xfrm>
            <a:off x="10922000" y="6534150"/>
            <a:ext cx="762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15 / 21</a:t>
            </a:r>
            <a:endParaRPr lang="zh-CN" sz="1000" dirty="0"/>
          </a:p>
        </p:txBody>
      </p:sp>
    </p:spTree>
  </p:cSld>
  <p:clrMapOvr>
    <a:masterClrMapping/>
  </p:clrMapOvr>
  <p:transition spd="fast" advClick="1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4350" y="495300"/>
            <a:ext cx="101600" cy="101600"/>
          </a:xfrm>
          <a:prstGeom prst="ellipse">
            <a:avLst/>
          </a:prstGeom>
          <a:solidFill>
            <a:srgbClr val="7856ED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6600" y="419100"/>
            <a:ext cx="10160000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03 / 使用：让资料真正产生成果</a:t>
            </a:r>
            <a:endParaRPr lang="zh-CN" sz="1250" dirty="0"/>
          </a:p>
        </p:txBody>
      </p:sp>
      <p:sp>
        <p:nvSpPr>
          <p:cNvPr id="4" name="Text 2"/>
          <p:cNvSpPr/>
          <p:nvPr/>
        </p:nvSpPr>
        <p:spPr>
          <a:xfrm>
            <a:off x="635000" y="1130300"/>
            <a:ext cx="11176000" cy="7016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425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不是为了记更多。</a:t>
            </a:r>
            <a:endParaRPr lang="zh-CN" sz="4250" dirty="0"/>
          </a:p>
        </p:txBody>
      </p:sp>
      <p:sp>
        <p:nvSpPr>
          <p:cNvPr id="5" name="Text 3"/>
          <p:cNvSpPr/>
          <p:nvPr/>
        </p:nvSpPr>
        <p:spPr>
          <a:xfrm>
            <a:off x="635000" y="1784350"/>
            <a:ext cx="11176000" cy="7016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425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是为了做得更好。</a:t>
            </a:r>
            <a:endParaRPr lang="zh-CN" sz="4250" dirty="0"/>
          </a:p>
        </p:txBody>
      </p:sp>
      <p:sp>
        <p:nvSpPr>
          <p:cNvPr id="6" name="Shape 4"/>
          <p:cNvSpPr/>
          <p:nvPr/>
        </p:nvSpPr>
        <p:spPr>
          <a:xfrm>
            <a:off x="635000" y="2965450"/>
            <a:ext cx="5270500" cy="2298700"/>
          </a:xfrm>
          <a:prstGeom prst="roundRect">
            <a:avLst>
              <a:gd name="adj" fmla="val 7459"/>
            </a:avLst>
          </a:prstGeom>
          <a:solidFill>
            <a:srgbClr val="FFFFFF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9950" y="3168650"/>
            <a:ext cx="4667250" cy="19812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00" b="1" dirty="0">
                <a:solidFill>
                  <a:srgbClr val="7856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BUILD</a:t>
            </a:r>
            <a:endParaRPr lang="zh-CN" sz="1200" dirty="0"/>
          </a:p>
        </p:txBody>
      </p:sp>
      <p:sp>
        <p:nvSpPr>
          <p:cNvPr id="8" name="Text 6"/>
          <p:cNvSpPr/>
          <p:nvPr/>
        </p:nvSpPr>
        <p:spPr>
          <a:xfrm>
            <a:off x="869950" y="3492500"/>
            <a:ext cx="4673600" cy="50355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305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工作</a:t>
            </a:r>
            <a:endParaRPr lang="zh-CN" sz="3050" dirty="0"/>
          </a:p>
        </p:txBody>
      </p:sp>
      <p:sp>
        <p:nvSpPr>
          <p:cNvPr id="9" name="Text 7"/>
          <p:cNvSpPr/>
          <p:nvPr/>
        </p:nvSpPr>
        <p:spPr>
          <a:xfrm>
            <a:off x="882650" y="4184650"/>
            <a:ext cx="4762500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750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接着过去的经验，继续做。</a:t>
            </a:r>
            <a:endParaRPr lang="zh-CN" sz="1750" dirty="0"/>
          </a:p>
        </p:txBody>
      </p:sp>
      <p:sp>
        <p:nvSpPr>
          <p:cNvPr id="10" name="Text 8"/>
          <p:cNvSpPr/>
          <p:nvPr/>
        </p:nvSpPr>
        <p:spPr>
          <a:xfrm>
            <a:off x="882650" y="4794250"/>
            <a:ext cx="4762500" cy="22288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产品开发 / 问题解决 / 经验复用</a:t>
            </a:r>
            <a:endParaRPr lang="zh-CN" sz="1350" dirty="0"/>
          </a:p>
        </p:txBody>
      </p:sp>
      <p:sp>
        <p:nvSpPr>
          <p:cNvPr id="11" name="Shape 9"/>
          <p:cNvSpPr/>
          <p:nvPr/>
        </p:nvSpPr>
        <p:spPr>
          <a:xfrm>
            <a:off x="6159500" y="2965450"/>
            <a:ext cx="5270500" cy="2298700"/>
          </a:xfrm>
          <a:prstGeom prst="roundRect">
            <a:avLst>
              <a:gd name="adj" fmla="val 7459"/>
            </a:avLst>
          </a:prstGeom>
          <a:solidFill>
            <a:srgbClr val="FFFFFF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94450" y="3168650"/>
            <a:ext cx="4667250" cy="19812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00" b="1" dirty="0">
                <a:solidFill>
                  <a:srgbClr val="7856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CREATE</a:t>
            </a:r>
            <a:endParaRPr lang="zh-CN" sz="1200" dirty="0"/>
          </a:p>
        </p:txBody>
      </p:sp>
      <p:sp>
        <p:nvSpPr>
          <p:cNvPr id="13" name="Text 11"/>
          <p:cNvSpPr/>
          <p:nvPr/>
        </p:nvSpPr>
        <p:spPr>
          <a:xfrm>
            <a:off x="6394450" y="3492500"/>
            <a:ext cx="4673600" cy="50355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305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创作</a:t>
            </a:r>
            <a:endParaRPr lang="zh-CN" sz="3050" dirty="0"/>
          </a:p>
        </p:txBody>
      </p:sp>
      <p:sp>
        <p:nvSpPr>
          <p:cNvPr id="14" name="Text 12"/>
          <p:cNvSpPr/>
          <p:nvPr/>
        </p:nvSpPr>
        <p:spPr>
          <a:xfrm>
            <a:off x="6407150" y="4184650"/>
            <a:ext cx="4762500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750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从历史笔记里，找新内容。</a:t>
            </a:r>
            <a:endParaRPr lang="zh-CN" sz="1750" dirty="0"/>
          </a:p>
        </p:txBody>
      </p:sp>
      <p:sp>
        <p:nvSpPr>
          <p:cNvPr id="15" name="Text 13"/>
          <p:cNvSpPr/>
          <p:nvPr/>
        </p:nvSpPr>
        <p:spPr>
          <a:xfrm>
            <a:off x="6407150" y="4794250"/>
            <a:ext cx="4762500" cy="22288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选题 / 素材 / 文章 + 外部资料</a:t>
            </a:r>
            <a:endParaRPr lang="zh-CN" sz="1350" dirty="0"/>
          </a:p>
        </p:txBody>
      </p:sp>
      <p:sp>
        <p:nvSpPr>
          <p:cNvPr id="16" name="Text 14"/>
          <p:cNvSpPr/>
          <p:nvPr/>
        </p:nvSpPr>
        <p:spPr>
          <a:xfrm>
            <a:off x="685800" y="5676900"/>
            <a:ext cx="10731500" cy="25590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550" dirty="0">
                <a:solidFill>
                  <a:srgbClr val="7856E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每次开始，不必再从零介绍自己。</a:t>
            </a:r>
            <a:endParaRPr lang="zh-CN" sz="1550" dirty="0"/>
          </a:p>
        </p:txBody>
      </p:sp>
      <p:sp>
        <p:nvSpPr>
          <p:cNvPr id="17" name="Shape 15"/>
          <p:cNvSpPr/>
          <p:nvPr/>
        </p:nvSpPr>
        <p:spPr>
          <a:xfrm>
            <a:off x="508000" y="6381750"/>
            <a:ext cx="11176000" cy="0"/>
          </a:xfrm>
          <a:prstGeom prst="line">
            <a:avLst/>
          </a:prstGeom>
          <a:noFill/>
          <a:ln w="6350">
            <a:solidFill>
              <a:srgbClr val="E1DEE9"/>
            </a:solidFill>
            <a:prstDash val="solid"/>
            <a:headEnd type="none"/>
            <a:tailEnd type="none"/>
          </a:ln>
        </p:spPr>
      </p:sp>
      <p:sp>
        <p:nvSpPr>
          <p:cNvPr id="18" name="Text 16"/>
          <p:cNvSpPr/>
          <p:nvPr/>
        </p:nvSpPr>
        <p:spPr>
          <a:xfrm>
            <a:off x="508000" y="6534150"/>
            <a:ext cx="3175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OBSIDIAN × AI</a:t>
            </a:r>
            <a:endParaRPr lang="zh-CN" sz="1000" dirty="0"/>
          </a:p>
        </p:txBody>
      </p:sp>
      <p:sp>
        <p:nvSpPr>
          <p:cNvPr id="19" name="Text 17"/>
          <p:cNvSpPr/>
          <p:nvPr/>
        </p:nvSpPr>
        <p:spPr>
          <a:xfrm>
            <a:off x="8826500" y="6527800"/>
            <a:ext cx="1905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03 使用</a:t>
            </a:r>
            <a:endParaRPr lang="zh-CN" sz="1000" dirty="0"/>
          </a:p>
        </p:txBody>
      </p:sp>
      <p:sp>
        <p:nvSpPr>
          <p:cNvPr id="20" name="Text 18"/>
          <p:cNvSpPr/>
          <p:nvPr/>
        </p:nvSpPr>
        <p:spPr>
          <a:xfrm>
            <a:off x="10922000" y="6534150"/>
            <a:ext cx="762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16 / 21</a:t>
            </a:r>
            <a:endParaRPr lang="zh-CN" sz="1000" dirty="0"/>
          </a:p>
        </p:txBody>
      </p:sp>
    </p:spTree>
  </p:cSld>
  <p:clrMapOvr>
    <a:masterClrMapping/>
  </p:clrMapOvr>
  <p:transition spd="fast" advClick="1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4350" y="495300"/>
            <a:ext cx="101600" cy="101600"/>
          </a:xfrm>
          <a:prstGeom prst="ellipse">
            <a:avLst/>
          </a:prstGeom>
          <a:solidFill>
            <a:srgbClr val="7856ED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6600" y="419100"/>
            <a:ext cx="10160000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把整套工作流放在一起看</a:t>
            </a:r>
            <a:endParaRPr lang="zh-CN" sz="1250" dirty="0"/>
          </a:p>
        </p:txBody>
      </p:sp>
      <p:sp>
        <p:nvSpPr>
          <p:cNvPr id="4" name="Text 2"/>
          <p:cNvSpPr/>
          <p:nvPr/>
        </p:nvSpPr>
        <p:spPr>
          <a:xfrm>
            <a:off x="635000" y="1276350"/>
            <a:ext cx="10922000" cy="65214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395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从原始资料，到工作成果。</a:t>
            </a:r>
            <a:endParaRPr lang="zh-CN" sz="3950" dirty="0"/>
          </a:p>
        </p:txBody>
      </p:sp>
      <p:sp>
        <p:nvSpPr>
          <p:cNvPr id="5" name="Shape 3"/>
          <p:cNvSpPr/>
          <p:nvPr/>
        </p:nvSpPr>
        <p:spPr>
          <a:xfrm>
            <a:off x="635000" y="2832100"/>
            <a:ext cx="1701800" cy="1790700"/>
          </a:xfrm>
          <a:prstGeom prst="roundRect">
            <a:avLst>
              <a:gd name="adj" fmla="val 8955"/>
            </a:avLst>
          </a:prstGeom>
          <a:solidFill>
            <a:srgbClr val="FFFFFF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81050" y="3073400"/>
            <a:ext cx="1416050" cy="32194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95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旧笔记</a:t>
            </a:r>
            <a:endParaRPr lang="zh-CN" sz="1950" dirty="0"/>
          </a:p>
        </p:txBody>
      </p:sp>
      <p:sp>
        <p:nvSpPr>
          <p:cNvPr id="7" name="Text 5"/>
          <p:cNvSpPr/>
          <p:nvPr/>
        </p:nvSpPr>
        <p:spPr>
          <a:xfrm>
            <a:off x="781050" y="3752850"/>
            <a:ext cx="1416050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OneNote / Notion</a:t>
            </a:r>
            <a:endParaRPr lang="zh-CN" sz="1250" dirty="0"/>
          </a:p>
        </p:txBody>
      </p:sp>
      <p:sp>
        <p:nvSpPr>
          <p:cNvPr id="8" name="Text 6"/>
          <p:cNvSpPr/>
          <p:nvPr/>
        </p:nvSpPr>
        <p:spPr>
          <a:xfrm>
            <a:off x="781050" y="4102100"/>
            <a:ext cx="142875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XMind 等</a:t>
            </a:r>
            <a:endParaRPr lang="zh-CN" sz="1150" dirty="0"/>
          </a:p>
        </p:txBody>
      </p:sp>
      <p:sp>
        <p:nvSpPr>
          <p:cNvPr id="9" name="Shape 7"/>
          <p:cNvSpPr/>
          <p:nvPr/>
        </p:nvSpPr>
        <p:spPr>
          <a:xfrm>
            <a:off x="2800350" y="2832100"/>
            <a:ext cx="1701800" cy="1790700"/>
          </a:xfrm>
          <a:prstGeom prst="roundRect">
            <a:avLst>
              <a:gd name="adj" fmla="val 8955"/>
            </a:avLst>
          </a:prstGeom>
          <a:solidFill>
            <a:srgbClr val="FFFFFF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946400" y="3073400"/>
            <a:ext cx="1416050" cy="32194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95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raw/</a:t>
            </a:r>
            <a:endParaRPr lang="zh-CN" sz="1950" dirty="0"/>
          </a:p>
        </p:txBody>
      </p:sp>
      <p:sp>
        <p:nvSpPr>
          <p:cNvPr id="11" name="Text 9"/>
          <p:cNvSpPr/>
          <p:nvPr/>
        </p:nvSpPr>
        <p:spPr>
          <a:xfrm>
            <a:off x="2946400" y="3752850"/>
            <a:ext cx="1416050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保留原文</a:t>
            </a:r>
            <a:endParaRPr lang="zh-CN" sz="1250" dirty="0"/>
          </a:p>
        </p:txBody>
      </p:sp>
      <p:sp>
        <p:nvSpPr>
          <p:cNvPr id="12" name="Text 10"/>
          <p:cNvSpPr/>
          <p:nvPr/>
        </p:nvSpPr>
        <p:spPr>
          <a:xfrm>
            <a:off x="2946400" y="4102100"/>
            <a:ext cx="142875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手动 + 自动补漏</a:t>
            </a:r>
            <a:endParaRPr lang="zh-CN" sz="1150" dirty="0"/>
          </a:p>
        </p:txBody>
      </p:sp>
      <p:sp>
        <p:nvSpPr>
          <p:cNvPr id="13" name="Shape 11"/>
          <p:cNvSpPr/>
          <p:nvPr/>
        </p:nvSpPr>
        <p:spPr>
          <a:xfrm>
            <a:off x="4965700" y="2832100"/>
            <a:ext cx="1892300" cy="1790700"/>
          </a:xfrm>
          <a:prstGeom prst="roundRect">
            <a:avLst>
              <a:gd name="adj" fmla="val 8511"/>
            </a:avLst>
          </a:prstGeom>
          <a:solidFill>
            <a:srgbClr val="7856ED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111750" y="3073400"/>
            <a:ext cx="1606550" cy="32194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95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AI 整理</a:t>
            </a:r>
            <a:endParaRPr lang="zh-CN" sz="1950" dirty="0"/>
          </a:p>
        </p:txBody>
      </p:sp>
      <p:sp>
        <p:nvSpPr>
          <p:cNvPr id="15" name="Text 13"/>
          <p:cNvSpPr/>
          <p:nvPr/>
        </p:nvSpPr>
        <p:spPr>
          <a:xfrm>
            <a:off x="5111750" y="3752850"/>
            <a:ext cx="1606550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50" dirty="0">
                <a:solidFill>
                  <a:srgbClr val="E8DE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提炼 · 分类</a:t>
            </a:r>
            <a:endParaRPr lang="zh-CN" sz="1250" dirty="0"/>
          </a:p>
        </p:txBody>
      </p:sp>
      <p:sp>
        <p:nvSpPr>
          <p:cNvPr id="16" name="Text 14"/>
          <p:cNvSpPr/>
          <p:nvPr/>
        </p:nvSpPr>
        <p:spPr>
          <a:xfrm>
            <a:off x="5111750" y="4102100"/>
            <a:ext cx="161925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50" dirty="0">
                <a:solidFill>
                  <a:srgbClr val="E8DE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建立关联</a:t>
            </a:r>
            <a:endParaRPr lang="zh-CN" sz="1150" dirty="0"/>
          </a:p>
        </p:txBody>
      </p:sp>
      <p:sp>
        <p:nvSpPr>
          <p:cNvPr id="17" name="Shape 15"/>
          <p:cNvSpPr/>
          <p:nvPr/>
        </p:nvSpPr>
        <p:spPr>
          <a:xfrm>
            <a:off x="7321550" y="2832100"/>
            <a:ext cx="1701800" cy="1790700"/>
          </a:xfrm>
          <a:prstGeom prst="roundRect">
            <a:avLst>
              <a:gd name="adj" fmla="val 8955"/>
            </a:avLst>
          </a:prstGeom>
          <a:solidFill>
            <a:srgbClr val="ECE7FC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467600" y="3073400"/>
            <a:ext cx="1416050" cy="32194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95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wiki/</a:t>
            </a:r>
            <a:endParaRPr lang="zh-CN" sz="1950" dirty="0"/>
          </a:p>
        </p:txBody>
      </p:sp>
      <p:sp>
        <p:nvSpPr>
          <p:cNvPr id="19" name="Text 17"/>
          <p:cNvSpPr/>
          <p:nvPr/>
        </p:nvSpPr>
        <p:spPr>
          <a:xfrm>
            <a:off x="7467600" y="3752850"/>
            <a:ext cx="1416050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知识卡片</a:t>
            </a:r>
            <a:endParaRPr lang="zh-CN" sz="1250" dirty="0"/>
          </a:p>
        </p:txBody>
      </p:sp>
      <p:sp>
        <p:nvSpPr>
          <p:cNvPr id="20" name="Text 18"/>
          <p:cNvSpPr/>
          <p:nvPr/>
        </p:nvSpPr>
        <p:spPr>
          <a:xfrm>
            <a:off x="7467600" y="4102100"/>
            <a:ext cx="142875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先查重点，再找原文</a:t>
            </a:r>
            <a:endParaRPr lang="zh-CN" sz="1150" dirty="0"/>
          </a:p>
        </p:txBody>
      </p:sp>
      <p:sp>
        <p:nvSpPr>
          <p:cNvPr id="21" name="Shape 19"/>
          <p:cNvSpPr/>
          <p:nvPr/>
        </p:nvSpPr>
        <p:spPr>
          <a:xfrm>
            <a:off x="9486900" y="2832100"/>
            <a:ext cx="1943100" cy="1790700"/>
          </a:xfrm>
          <a:prstGeom prst="roundRect">
            <a:avLst>
              <a:gd name="adj" fmla="val 8511"/>
            </a:avLst>
          </a:prstGeom>
          <a:solidFill>
            <a:srgbClr val="FFFFFF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632950" y="3073400"/>
            <a:ext cx="1657350" cy="32194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95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实际产出</a:t>
            </a:r>
            <a:endParaRPr lang="zh-CN" sz="1950" dirty="0"/>
          </a:p>
        </p:txBody>
      </p:sp>
      <p:sp>
        <p:nvSpPr>
          <p:cNvPr id="23" name="Text 21"/>
          <p:cNvSpPr/>
          <p:nvPr/>
        </p:nvSpPr>
        <p:spPr>
          <a:xfrm>
            <a:off x="9632950" y="3752850"/>
            <a:ext cx="1657350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工作 / 创作</a:t>
            </a:r>
            <a:endParaRPr lang="zh-CN" sz="1250" dirty="0"/>
          </a:p>
        </p:txBody>
      </p:sp>
      <p:sp>
        <p:nvSpPr>
          <p:cNvPr id="24" name="Text 22"/>
          <p:cNvSpPr/>
          <p:nvPr/>
        </p:nvSpPr>
        <p:spPr>
          <a:xfrm>
            <a:off x="9632950" y="4102100"/>
            <a:ext cx="167005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产品 · 文章 · 方案</a:t>
            </a:r>
            <a:endParaRPr lang="zh-CN" sz="1150" dirty="0"/>
          </a:p>
        </p:txBody>
      </p:sp>
      <p:sp>
        <p:nvSpPr>
          <p:cNvPr id="25" name="Shape 23"/>
          <p:cNvSpPr/>
          <p:nvPr/>
        </p:nvSpPr>
        <p:spPr>
          <a:xfrm>
            <a:off x="2406650" y="3721100"/>
            <a:ext cx="317500" cy="0"/>
          </a:xfrm>
          <a:prstGeom prst="line">
            <a:avLst/>
          </a:prstGeom>
          <a:noFill/>
          <a:ln w="1905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26" name="Shape 24"/>
          <p:cNvSpPr/>
          <p:nvPr/>
        </p:nvSpPr>
        <p:spPr>
          <a:xfrm flipV="1">
            <a:off x="2659188" y="3721100"/>
            <a:ext cx="64962" cy="39829"/>
          </a:xfrm>
          <a:prstGeom prst="line">
            <a:avLst/>
          </a:prstGeom>
          <a:noFill/>
          <a:ln w="1905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27" name="Shape 25"/>
          <p:cNvSpPr/>
          <p:nvPr/>
        </p:nvSpPr>
        <p:spPr>
          <a:xfrm>
            <a:off x="2659188" y="3681271"/>
            <a:ext cx="64962" cy="39829"/>
          </a:xfrm>
          <a:prstGeom prst="line">
            <a:avLst/>
          </a:prstGeom>
          <a:noFill/>
          <a:ln w="1905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28" name="Shape 26"/>
          <p:cNvSpPr/>
          <p:nvPr/>
        </p:nvSpPr>
        <p:spPr>
          <a:xfrm>
            <a:off x="4572000" y="3721100"/>
            <a:ext cx="317500" cy="0"/>
          </a:xfrm>
          <a:prstGeom prst="line">
            <a:avLst/>
          </a:prstGeom>
          <a:noFill/>
          <a:ln w="1905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29" name="Shape 27"/>
          <p:cNvSpPr/>
          <p:nvPr/>
        </p:nvSpPr>
        <p:spPr>
          <a:xfrm flipV="1">
            <a:off x="4824538" y="3721100"/>
            <a:ext cx="64962" cy="39829"/>
          </a:xfrm>
          <a:prstGeom prst="line">
            <a:avLst/>
          </a:prstGeom>
          <a:noFill/>
          <a:ln w="1905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30" name="Shape 28"/>
          <p:cNvSpPr/>
          <p:nvPr/>
        </p:nvSpPr>
        <p:spPr>
          <a:xfrm>
            <a:off x="4824538" y="3681271"/>
            <a:ext cx="64962" cy="39829"/>
          </a:xfrm>
          <a:prstGeom prst="line">
            <a:avLst/>
          </a:prstGeom>
          <a:noFill/>
          <a:ln w="1905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31" name="Shape 29"/>
          <p:cNvSpPr/>
          <p:nvPr/>
        </p:nvSpPr>
        <p:spPr>
          <a:xfrm>
            <a:off x="6927850" y="3721100"/>
            <a:ext cx="317500" cy="0"/>
          </a:xfrm>
          <a:prstGeom prst="line">
            <a:avLst/>
          </a:prstGeom>
          <a:noFill/>
          <a:ln w="1905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32" name="Shape 30"/>
          <p:cNvSpPr/>
          <p:nvPr/>
        </p:nvSpPr>
        <p:spPr>
          <a:xfrm flipV="1">
            <a:off x="7180388" y="3721100"/>
            <a:ext cx="64962" cy="39829"/>
          </a:xfrm>
          <a:prstGeom prst="line">
            <a:avLst/>
          </a:prstGeom>
          <a:noFill/>
          <a:ln w="1905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33" name="Shape 31"/>
          <p:cNvSpPr/>
          <p:nvPr/>
        </p:nvSpPr>
        <p:spPr>
          <a:xfrm>
            <a:off x="7180388" y="3681271"/>
            <a:ext cx="64962" cy="39829"/>
          </a:xfrm>
          <a:prstGeom prst="line">
            <a:avLst/>
          </a:prstGeom>
          <a:noFill/>
          <a:ln w="1905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34" name="Shape 32"/>
          <p:cNvSpPr/>
          <p:nvPr/>
        </p:nvSpPr>
        <p:spPr>
          <a:xfrm>
            <a:off x="9093200" y="3721100"/>
            <a:ext cx="317500" cy="0"/>
          </a:xfrm>
          <a:prstGeom prst="line">
            <a:avLst/>
          </a:prstGeom>
          <a:noFill/>
          <a:ln w="1905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35" name="Shape 33"/>
          <p:cNvSpPr/>
          <p:nvPr/>
        </p:nvSpPr>
        <p:spPr>
          <a:xfrm flipV="1">
            <a:off x="9345738" y="3721100"/>
            <a:ext cx="64962" cy="39829"/>
          </a:xfrm>
          <a:prstGeom prst="line">
            <a:avLst/>
          </a:prstGeom>
          <a:noFill/>
          <a:ln w="1905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36" name="Shape 34"/>
          <p:cNvSpPr/>
          <p:nvPr/>
        </p:nvSpPr>
        <p:spPr>
          <a:xfrm>
            <a:off x="9345738" y="3681271"/>
            <a:ext cx="64962" cy="39829"/>
          </a:xfrm>
          <a:prstGeom prst="line">
            <a:avLst/>
          </a:prstGeom>
          <a:noFill/>
          <a:ln w="1905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37" name="Shape 35"/>
          <p:cNvSpPr/>
          <p:nvPr/>
        </p:nvSpPr>
        <p:spPr>
          <a:xfrm>
            <a:off x="3746500" y="4838700"/>
            <a:ext cx="0" cy="355600"/>
          </a:xfrm>
          <a:prstGeom prst="line">
            <a:avLst/>
          </a:prstGeom>
          <a:noFill/>
          <a:ln w="1905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38" name="Shape 36"/>
          <p:cNvSpPr/>
          <p:nvPr/>
        </p:nvSpPr>
        <p:spPr>
          <a:xfrm>
            <a:off x="3746500" y="5194300"/>
            <a:ext cx="4508500" cy="0"/>
          </a:xfrm>
          <a:prstGeom prst="line">
            <a:avLst/>
          </a:prstGeom>
          <a:noFill/>
          <a:ln w="1905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39" name="Shape 37"/>
          <p:cNvSpPr/>
          <p:nvPr/>
        </p:nvSpPr>
        <p:spPr>
          <a:xfrm>
            <a:off x="8255000" y="4800600"/>
            <a:ext cx="0" cy="393700"/>
          </a:xfrm>
          <a:prstGeom prst="line">
            <a:avLst/>
          </a:prstGeom>
          <a:noFill/>
          <a:ln w="1905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40" name="Shape 38"/>
          <p:cNvSpPr/>
          <p:nvPr/>
        </p:nvSpPr>
        <p:spPr>
          <a:xfrm>
            <a:off x="8255000" y="4800600"/>
            <a:ext cx="39829" cy="64962"/>
          </a:xfrm>
          <a:prstGeom prst="line">
            <a:avLst/>
          </a:prstGeom>
          <a:noFill/>
          <a:ln w="1905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41" name="Shape 39"/>
          <p:cNvSpPr/>
          <p:nvPr/>
        </p:nvSpPr>
        <p:spPr>
          <a:xfrm flipV="1">
            <a:off x="8215171" y="4800600"/>
            <a:ext cx="39829" cy="64962"/>
          </a:xfrm>
          <a:prstGeom prst="line">
            <a:avLst/>
          </a:prstGeom>
          <a:noFill/>
          <a:ln w="1905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42" name="Text 40"/>
          <p:cNvSpPr/>
          <p:nvPr/>
        </p:nvSpPr>
        <p:spPr>
          <a:xfrm>
            <a:off x="3810000" y="5429250"/>
            <a:ext cx="4445000" cy="23939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1450" dirty="0">
                <a:solidFill>
                  <a:srgbClr val="7856E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每次新增，让知识库继续生长</a:t>
            </a:r>
            <a:endParaRPr lang="zh-CN" sz="1450" dirty="0"/>
          </a:p>
        </p:txBody>
      </p:sp>
      <p:sp>
        <p:nvSpPr>
          <p:cNvPr id="43" name="Shape 41"/>
          <p:cNvSpPr/>
          <p:nvPr/>
        </p:nvSpPr>
        <p:spPr>
          <a:xfrm>
            <a:off x="508000" y="6381750"/>
            <a:ext cx="11176000" cy="0"/>
          </a:xfrm>
          <a:prstGeom prst="line">
            <a:avLst/>
          </a:prstGeom>
          <a:noFill/>
          <a:ln w="6350">
            <a:solidFill>
              <a:srgbClr val="E1DEE9"/>
            </a:solidFill>
            <a:prstDash val="solid"/>
            <a:headEnd type="none"/>
            <a:tailEnd type="none"/>
          </a:ln>
        </p:spPr>
      </p:sp>
      <p:sp>
        <p:nvSpPr>
          <p:cNvPr id="44" name="Text 42"/>
          <p:cNvSpPr/>
          <p:nvPr/>
        </p:nvSpPr>
        <p:spPr>
          <a:xfrm>
            <a:off x="508000" y="6534150"/>
            <a:ext cx="3175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OBSIDIAN × AI</a:t>
            </a:r>
            <a:endParaRPr lang="zh-CN" sz="1000" dirty="0"/>
          </a:p>
        </p:txBody>
      </p:sp>
      <p:sp>
        <p:nvSpPr>
          <p:cNvPr id="45" name="Text 43"/>
          <p:cNvSpPr/>
          <p:nvPr/>
        </p:nvSpPr>
        <p:spPr>
          <a:xfrm>
            <a:off x="8826500" y="6527800"/>
            <a:ext cx="1905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工作流总览</a:t>
            </a:r>
            <a:endParaRPr lang="zh-CN" sz="1000" dirty="0"/>
          </a:p>
        </p:txBody>
      </p:sp>
      <p:sp>
        <p:nvSpPr>
          <p:cNvPr id="46" name="Text 44"/>
          <p:cNvSpPr/>
          <p:nvPr/>
        </p:nvSpPr>
        <p:spPr>
          <a:xfrm>
            <a:off x="10922000" y="6534150"/>
            <a:ext cx="762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17 / 21</a:t>
            </a:r>
            <a:endParaRPr lang="zh-CN" sz="1000" dirty="0"/>
          </a:p>
        </p:txBody>
      </p:sp>
    </p:spTree>
  </p:cSld>
  <p:clrMapOvr>
    <a:masterClrMapping/>
  </p:clrMapOvr>
  <p:transition spd="fast" advClick="1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4350" y="495300"/>
            <a:ext cx="101600" cy="101600"/>
          </a:xfrm>
          <a:prstGeom prst="ellipse">
            <a:avLst/>
          </a:prstGeom>
          <a:solidFill>
            <a:srgbClr val="7856ED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6600" y="419100"/>
            <a:ext cx="10160000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本地化以后，怎么多端使用？</a:t>
            </a:r>
            <a:endParaRPr lang="zh-CN" sz="1250" dirty="0"/>
          </a:p>
        </p:txBody>
      </p:sp>
      <p:sp>
        <p:nvSpPr>
          <p:cNvPr id="4" name="Text 2"/>
          <p:cNvSpPr/>
          <p:nvPr/>
        </p:nvSpPr>
        <p:spPr>
          <a:xfrm>
            <a:off x="635000" y="1123950"/>
            <a:ext cx="10477500" cy="67691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410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电脑和手机，</a:t>
            </a:r>
            <a:endParaRPr lang="zh-CN" sz="4100" dirty="0"/>
          </a:p>
        </p:txBody>
      </p:sp>
      <p:sp>
        <p:nvSpPr>
          <p:cNvPr id="5" name="Text 3"/>
          <p:cNvSpPr/>
          <p:nvPr/>
        </p:nvSpPr>
        <p:spPr>
          <a:xfrm>
            <a:off x="635000" y="1758950"/>
            <a:ext cx="10477500" cy="67691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410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接着用同一套笔记。</a:t>
            </a:r>
            <a:endParaRPr lang="zh-CN" sz="4100" dirty="0"/>
          </a:p>
        </p:txBody>
      </p:sp>
      <p:sp>
        <p:nvSpPr>
          <p:cNvPr id="6" name="Shape 4"/>
          <p:cNvSpPr/>
          <p:nvPr/>
        </p:nvSpPr>
        <p:spPr>
          <a:xfrm>
            <a:off x="1143000" y="3206750"/>
            <a:ext cx="3105150" cy="1695450"/>
          </a:xfrm>
          <a:prstGeom prst="roundRect">
            <a:avLst>
              <a:gd name="adj" fmla="val 6367"/>
            </a:avLst>
          </a:prstGeom>
          <a:solidFill>
            <a:srgbClr val="22222D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244600" y="3308350"/>
            <a:ext cx="2901950" cy="1479550"/>
          </a:xfrm>
          <a:prstGeom prst="roundRect">
            <a:avLst>
              <a:gd name="adj" fmla="val 3433"/>
            </a:avLst>
          </a:prstGeom>
          <a:solidFill>
            <a:srgbClr val="FFFFFF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82800" y="4965700"/>
            <a:ext cx="1212850" cy="76200"/>
          </a:xfrm>
          <a:prstGeom prst="roundRect">
            <a:avLst>
              <a:gd name="adj" fmla="val 33333"/>
            </a:avLst>
          </a:prstGeom>
          <a:solidFill>
            <a:srgbClr val="E1DEE9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679700" y="4914900"/>
            <a:ext cx="0" cy="266700"/>
          </a:xfrm>
          <a:prstGeom prst="line">
            <a:avLst/>
          </a:prstGeom>
          <a:noFill/>
          <a:ln w="44450">
            <a:solidFill>
              <a:srgbClr val="22222D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1860550" y="5175250"/>
            <a:ext cx="1638300" cy="88900"/>
          </a:xfrm>
          <a:prstGeom prst="roundRect">
            <a:avLst>
              <a:gd name="adj" fmla="val 35714"/>
            </a:avLst>
          </a:prstGeom>
          <a:solidFill>
            <a:srgbClr val="22222D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670050" y="3587750"/>
            <a:ext cx="2044700" cy="939800"/>
          </a:xfrm>
          <a:prstGeom prst="roundRect">
            <a:avLst>
              <a:gd name="adj" fmla="val 16216"/>
            </a:avLst>
          </a:prstGeom>
          <a:solidFill>
            <a:srgbClr val="FFFFFF"/>
          </a:solidFill>
          <a:ln w="12700">
            <a:solidFill>
              <a:srgbClr val="E1DEE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847850" y="3778250"/>
            <a:ext cx="273050" cy="330200"/>
          </a:xfrm>
          <a:prstGeom prst="roundRect">
            <a:avLst>
              <a:gd name="adj" fmla="val 16279"/>
            </a:avLst>
          </a:prstGeom>
          <a:solidFill>
            <a:srgbClr val="ECE7FC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917700" y="3892550"/>
            <a:ext cx="139700" cy="0"/>
          </a:xfrm>
          <a:prstGeom prst="line">
            <a:avLst/>
          </a:prstGeom>
          <a:noFill/>
          <a:ln w="1270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14" name="Shape 12"/>
          <p:cNvSpPr/>
          <p:nvPr/>
        </p:nvSpPr>
        <p:spPr>
          <a:xfrm>
            <a:off x="1917700" y="3956050"/>
            <a:ext cx="120650" cy="0"/>
          </a:xfrm>
          <a:prstGeom prst="line">
            <a:avLst/>
          </a:prstGeom>
          <a:noFill/>
          <a:ln w="1270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15" name="Text 13"/>
          <p:cNvSpPr/>
          <p:nvPr/>
        </p:nvSpPr>
        <p:spPr>
          <a:xfrm>
            <a:off x="2235200" y="3778250"/>
            <a:ext cx="1346200" cy="26416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60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Obsidian</a:t>
            </a:r>
            <a:endParaRPr lang="zh-CN" sz="1600" dirty="0"/>
          </a:p>
        </p:txBody>
      </p:sp>
      <p:sp>
        <p:nvSpPr>
          <p:cNvPr id="16" name="Text 14"/>
          <p:cNvSpPr/>
          <p:nvPr/>
        </p:nvSpPr>
        <p:spPr>
          <a:xfrm>
            <a:off x="1854200" y="4260850"/>
            <a:ext cx="1676400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本地资料库</a:t>
            </a:r>
            <a:endParaRPr lang="zh-CN" sz="1250" dirty="0"/>
          </a:p>
        </p:txBody>
      </p:sp>
      <p:sp>
        <p:nvSpPr>
          <p:cNvPr id="17" name="Text 15"/>
          <p:cNvSpPr/>
          <p:nvPr/>
        </p:nvSpPr>
        <p:spPr>
          <a:xfrm>
            <a:off x="1143000" y="5511800"/>
            <a:ext cx="3105150" cy="25590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15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电脑</a:t>
            </a:r>
            <a:endParaRPr lang="zh-CN" sz="1550" dirty="0"/>
          </a:p>
        </p:txBody>
      </p:sp>
      <p:sp>
        <p:nvSpPr>
          <p:cNvPr id="18" name="Shape 16"/>
          <p:cNvSpPr/>
          <p:nvPr/>
        </p:nvSpPr>
        <p:spPr>
          <a:xfrm>
            <a:off x="4705350" y="3873500"/>
            <a:ext cx="2679700" cy="0"/>
          </a:xfrm>
          <a:prstGeom prst="line">
            <a:avLst/>
          </a:prstGeom>
          <a:noFill/>
          <a:ln w="2540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19" name="Shape 17"/>
          <p:cNvSpPr/>
          <p:nvPr/>
        </p:nvSpPr>
        <p:spPr>
          <a:xfrm flipV="1">
            <a:off x="7298434" y="3873500"/>
            <a:ext cx="86616" cy="53105"/>
          </a:xfrm>
          <a:prstGeom prst="line">
            <a:avLst/>
          </a:prstGeom>
          <a:noFill/>
          <a:ln w="2540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20" name="Shape 18"/>
          <p:cNvSpPr/>
          <p:nvPr/>
        </p:nvSpPr>
        <p:spPr>
          <a:xfrm>
            <a:off x="7298434" y="3820395"/>
            <a:ext cx="86616" cy="53105"/>
          </a:xfrm>
          <a:prstGeom prst="line">
            <a:avLst/>
          </a:prstGeom>
          <a:noFill/>
          <a:ln w="2540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21" name="Shape 19"/>
          <p:cNvSpPr/>
          <p:nvPr/>
        </p:nvSpPr>
        <p:spPr>
          <a:xfrm>
            <a:off x="4705350" y="4210050"/>
            <a:ext cx="2679700" cy="0"/>
          </a:xfrm>
          <a:prstGeom prst="line">
            <a:avLst/>
          </a:prstGeom>
          <a:noFill/>
          <a:ln w="2540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22" name="Shape 20"/>
          <p:cNvSpPr/>
          <p:nvPr/>
        </p:nvSpPr>
        <p:spPr>
          <a:xfrm flipV="1">
            <a:off x="4705350" y="4156945"/>
            <a:ext cx="86616" cy="53105"/>
          </a:xfrm>
          <a:prstGeom prst="line">
            <a:avLst/>
          </a:prstGeom>
          <a:noFill/>
          <a:ln w="2540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23" name="Shape 21"/>
          <p:cNvSpPr/>
          <p:nvPr/>
        </p:nvSpPr>
        <p:spPr>
          <a:xfrm>
            <a:off x="4705350" y="4210050"/>
            <a:ext cx="86616" cy="53105"/>
          </a:xfrm>
          <a:prstGeom prst="line">
            <a:avLst/>
          </a:prstGeom>
          <a:noFill/>
          <a:ln w="25400">
            <a:solidFill>
              <a:srgbClr val="7856ED"/>
            </a:solidFill>
            <a:prstDash val="solid"/>
            <a:headEnd type="none"/>
            <a:tailEnd type="none"/>
          </a:ln>
        </p:spPr>
      </p:sp>
      <p:sp>
        <p:nvSpPr>
          <p:cNvPr id="24" name="Shape 22"/>
          <p:cNvSpPr/>
          <p:nvPr/>
        </p:nvSpPr>
        <p:spPr>
          <a:xfrm>
            <a:off x="5137150" y="3225800"/>
            <a:ext cx="1879600" cy="342900"/>
          </a:xfrm>
          <a:prstGeom prst="roundRect">
            <a:avLst>
              <a:gd name="adj" fmla="val 50000"/>
            </a:avLst>
          </a:prstGeom>
          <a:solidFill>
            <a:srgbClr val="ECE7FC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137150" y="3295650"/>
            <a:ext cx="1879600" cy="2476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1500" dirty="0">
                <a:solidFill>
                  <a:srgbClr val="7856E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iCloud 同步</a:t>
            </a:r>
            <a:endParaRPr lang="zh-CN" sz="1500" dirty="0"/>
          </a:p>
        </p:txBody>
      </p:sp>
      <p:sp>
        <p:nvSpPr>
          <p:cNvPr id="26" name="Text 24"/>
          <p:cNvSpPr/>
          <p:nvPr/>
        </p:nvSpPr>
        <p:spPr>
          <a:xfrm>
            <a:off x="4737100" y="4711700"/>
            <a:ext cx="2660650" cy="22288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13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同一套笔记，多端接着用</a:t>
            </a:r>
            <a:endParaRPr lang="zh-CN" sz="1350" dirty="0"/>
          </a:p>
        </p:txBody>
      </p:sp>
      <p:sp>
        <p:nvSpPr>
          <p:cNvPr id="27" name="Shape 25"/>
          <p:cNvSpPr/>
          <p:nvPr/>
        </p:nvSpPr>
        <p:spPr>
          <a:xfrm>
            <a:off x="8413750" y="3105150"/>
            <a:ext cx="1320800" cy="2139950"/>
          </a:xfrm>
          <a:prstGeom prst="roundRect">
            <a:avLst>
              <a:gd name="adj" fmla="val 12019"/>
            </a:avLst>
          </a:prstGeom>
          <a:solidFill>
            <a:srgbClr val="22222D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8489950" y="3194050"/>
            <a:ext cx="1168400" cy="1949450"/>
          </a:xfrm>
          <a:prstGeom prst="roundRect">
            <a:avLst>
              <a:gd name="adj" fmla="val 9239"/>
            </a:avLst>
          </a:prstGeom>
          <a:solidFill>
            <a:srgbClr val="FFFFFF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845550" y="3263900"/>
            <a:ext cx="438150" cy="63500"/>
          </a:xfrm>
          <a:prstGeom prst="roundRect">
            <a:avLst>
              <a:gd name="adj" fmla="val 50000"/>
            </a:avLst>
          </a:prstGeom>
          <a:solidFill>
            <a:srgbClr val="22222D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629650" y="3498850"/>
            <a:ext cx="882650" cy="336550"/>
          </a:xfrm>
          <a:prstGeom prst="roundRect">
            <a:avLst>
              <a:gd name="adj" fmla="val 15094"/>
            </a:avLst>
          </a:prstGeom>
          <a:solidFill>
            <a:srgbClr val="ECE7FC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629650" y="3619500"/>
            <a:ext cx="882650" cy="18161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1100" dirty="0">
                <a:solidFill>
                  <a:srgbClr val="7856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Obsidian</a:t>
            </a:r>
            <a:endParaRPr lang="zh-CN" sz="1100" dirty="0"/>
          </a:p>
        </p:txBody>
      </p:sp>
      <p:sp>
        <p:nvSpPr>
          <p:cNvPr id="32" name="Shape 30"/>
          <p:cNvSpPr/>
          <p:nvPr/>
        </p:nvSpPr>
        <p:spPr>
          <a:xfrm>
            <a:off x="8636000" y="4006850"/>
            <a:ext cx="95250" cy="120650"/>
          </a:xfrm>
          <a:prstGeom prst="roundRect">
            <a:avLst>
              <a:gd name="adj" fmla="val 20000"/>
            </a:avLst>
          </a:prstGeom>
          <a:solidFill>
            <a:srgbClr val="ECE7FC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8813800" y="4064000"/>
            <a:ext cx="660400" cy="0"/>
          </a:xfrm>
          <a:prstGeom prst="line">
            <a:avLst/>
          </a:prstGeom>
          <a:noFill/>
          <a:ln w="25400">
            <a:solidFill>
              <a:srgbClr val="E1DEE9"/>
            </a:solidFill>
            <a:prstDash val="solid"/>
            <a:headEnd type="none"/>
            <a:tailEnd type="none"/>
          </a:ln>
        </p:spPr>
      </p:sp>
      <p:sp>
        <p:nvSpPr>
          <p:cNvPr id="34" name="Shape 32"/>
          <p:cNvSpPr/>
          <p:nvPr/>
        </p:nvSpPr>
        <p:spPr>
          <a:xfrm>
            <a:off x="8636000" y="4241800"/>
            <a:ext cx="95250" cy="120650"/>
          </a:xfrm>
          <a:prstGeom prst="roundRect">
            <a:avLst>
              <a:gd name="adj" fmla="val 20000"/>
            </a:avLst>
          </a:prstGeom>
          <a:solidFill>
            <a:srgbClr val="ECE7FC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8813800" y="4298950"/>
            <a:ext cx="660400" cy="0"/>
          </a:xfrm>
          <a:prstGeom prst="line">
            <a:avLst/>
          </a:prstGeom>
          <a:noFill/>
          <a:ln w="25400">
            <a:solidFill>
              <a:srgbClr val="E1DEE9"/>
            </a:solidFill>
            <a:prstDash val="solid"/>
            <a:headEnd type="none"/>
            <a:tailEnd type="none"/>
          </a:ln>
        </p:spPr>
      </p:sp>
      <p:sp>
        <p:nvSpPr>
          <p:cNvPr id="36" name="Shape 34"/>
          <p:cNvSpPr/>
          <p:nvPr/>
        </p:nvSpPr>
        <p:spPr>
          <a:xfrm>
            <a:off x="8636000" y="4476750"/>
            <a:ext cx="95250" cy="120650"/>
          </a:xfrm>
          <a:prstGeom prst="roundRect">
            <a:avLst>
              <a:gd name="adj" fmla="val 20000"/>
            </a:avLst>
          </a:prstGeom>
          <a:solidFill>
            <a:srgbClr val="ECE7FC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8813800" y="4533900"/>
            <a:ext cx="660400" cy="0"/>
          </a:xfrm>
          <a:prstGeom prst="line">
            <a:avLst/>
          </a:prstGeom>
          <a:noFill/>
          <a:ln w="25400">
            <a:solidFill>
              <a:srgbClr val="E1DEE9"/>
            </a:solidFill>
            <a:prstDash val="solid"/>
            <a:headEnd type="none"/>
            <a:tailEnd type="none"/>
          </a:ln>
        </p:spPr>
      </p:sp>
      <p:sp>
        <p:nvSpPr>
          <p:cNvPr id="38" name="Text 36"/>
          <p:cNvSpPr/>
          <p:nvPr/>
        </p:nvSpPr>
        <p:spPr>
          <a:xfrm>
            <a:off x="8096250" y="5511800"/>
            <a:ext cx="1955800" cy="25590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15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手机</a:t>
            </a:r>
            <a:endParaRPr lang="zh-CN" sz="1550" dirty="0"/>
          </a:p>
        </p:txBody>
      </p:sp>
      <p:sp>
        <p:nvSpPr>
          <p:cNvPr id="39" name="Text 37"/>
          <p:cNvSpPr/>
          <p:nvPr/>
        </p:nvSpPr>
        <p:spPr>
          <a:xfrm>
            <a:off x="660400" y="6019800"/>
            <a:ext cx="10922000" cy="19812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0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官方 Sync：省心但需付费。这里展示的是我的 iCloud 同步方案。</a:t>
            </a:r>
            <a:endParaRPr lang="zh-CN" sz="1200" dirty="0"/>
          </a:p>
        </p:txBody>
      </p:sp>
      <p:sp>
        <p:nvSpPr>
          <p:cNvPr id="40" name="Shape 38"/>
          <p:cNvSpPr/>
          <p:nvPr/>
        </p:nvSpPr>
        <p:spPr>
          <a:xfrm>
            <a:off x="508000" y="6381750"/>
            <a:ext cx="11176000" cy="0"/>
          </a:xfrm>
          <a:prstGeom prst="line">
            <a:avLst/>
          </a:prstGeom>
          <a:noFill/>
          <a:ln w="6350">
            <a:solidFill>
              <a:srgbClr val="E1DEE9"/>
            </a:solidFill>
            <a:prstDash val="solid"/>
            <a:headEnd type="none"/>
            <a:tailEnd type="none"/>
          </a:ln>
        </p:spPr>
      </p:sp>
      <p:sp>
        <p:nvSpPr>
          <p:cNvPr id="41" name="Text 39"/>
          <p:cNvSpPr/>
          <p:nvPr/>
        </p:nvSpPr>
        <p:spPr>
          <a:xfrm>
            <a:off x="508000" y="6534150"/>
            <a:ext cx="3175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OBSIDIAN × AI</a:t>
            </a:r>
            <a:endParaRPr lang="zh-CN" sz="1000" dirty="0"/>
          </a:p>
        </p:txBody>
      </p:sp>
      <p:sp>
        <p:nvSpPr>
          <p:cNvPr id="42" name="Text 40"/>
          <p:cNvSpPr/>
          <p:nvPr/>
        </p:nvSpPr>
        <p:spPr>
          <a:xfrm>
            <a:off x="8826500" y="6527800"/>
            <a:ext cx="1905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同步</a:t>
            </a:r>
            <a:endParaRPr lang="zh-CN" sz="1000" dirty="0"/>
          </a:p>
        </p:txBody>
      </p:sp>
      <p:sp>
        <p:nvSpPr>
          <p:cNvPr id="43" name="Text 41"/>
          <p:cNvSpPr/>
          <p:nvPr/>
        </p:nvSpPr>
        <p:spPr>
          <a:xfrm>
            <a:off x="10922000" y="6534150"/>
            <a:ext cx="762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18 / 21</a:t>
            </a:r>
            <a:endParaRPr lang="zh-CN" sz="1000" dirty="0"/>
          </a:p>
        </p:txBody>
      </p:sp>
    </p:spTree>
  </p:cSld>
  <p:clrMapOvr>
    <a:masterClrMapping/>
  </p:clrMapOvr>
  <p:transition spd="fast" advClick="1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918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4350" y="495300"/>
            <a:ext cx="101600" cy="101600"/>
          </a:xfrm>
          <a:prstGeom prst="ellipse">
            <a:avLst/>
          </a:prstGeom>
          <a:solidFill>
            <a:srgbClr val="A795FF"/>
          </a:solidFill>
          <a:ln w="12700">
            <a:solidFill>
              <a:srgbClr val="191820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6600" y="419100"/>
            <a:ext cx="10160000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50" dirty="0">
                <a:solidFill>
                  <a:srgbClr val="ADABB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本地资料，必须多想一步</a:t>
            </a:r>
            <a:endParaRPr lang="zh-CN" sz="1250" dirty="0"/>
          </a:p>
        </p:txBody>
      </p:sp>
      <p:sp>
        <p:nvSpPr>
          <p:cNvPr id="4" name="Text 2"/>
          <p:cNvSpPr/>
          <p:nvPr/>
        </p:nvSpPr>
        <p:spPr>
          <a:xfrm>
            <a:off x="635000" y="1327150"/>
            <a:ext cx="2730500" cy="121348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735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同步</a:t>
            </a:r>
            <a:endParaRPr lang="zh-CN" sz="7350" dirty="0"/>
          </a:p>
        </p:txBody>
      </p:sp>
      <p:sp>
        <p:nvSpPr>
          <p:cNvPr id="5" name="Text 3"/>
          <p:cNvSpPr/>
          <p:nvPr/>
        </p:nvSpPr>
        <p:spPr>
          <a:xfrm>
            <a:off x="3784600" y="1282700"/>
            <a:ext cx="1308100" cy="124650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7550" dirty="0">
                <a:solidFill>
                  <a:srgbClr val="A795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≠</a:t>
            </a:r>
            <a:endParaRPr lang="zh-CN" sz="7550" dirty="0"/>
          </a:p>
        </p:txBody>
      </p:sp>
      <p:sp>
        <p:nvSpPr>
          <p:cNvPr id="6" name="Text 4"/>
          <p:cNvSpPr/>
          <p:nvPr/>
        </p:nvSpPr>
        <p:spPr>
          <a:xfrm>
            <a:off x="5511800" y="1327150"/>
            <a:ext cx="5270500" cy="121348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735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备份</a:t>
            </a:r>
            <a:endParaRPr lang="zh-CN" sz="7350" dirty="0"/>
          </a:p>
        </p:txBody>
      </p:sp>
      <p:sp>
        <p:nvSpPr>
          <p:cNvPr id="7" name="Shape 5"/>
          <p:cNvSpPr/>
          <p:nvPr/>
        </p:nvSpPr>
        <p:spPr>
          <a:xfrm>
            <a:off x="635000" y="3117850"/>
            <a:ext cx="5270500" cy="1854200"/>
          </a:xfrm>
          <a:prstGeom prst="roundRect">
            <a:avLst>
              <a:gd name="adj" fmla="val 8904"/>
            </a:avLst>
          </a:prstGeom>
          <a:solidFill>
            <a:srgbClr val="25242E"/>
          </a:solidFill>
          <a:ln w="12700">
            <a:solidFill>
              <a:srgbClr val="3B384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76300" y="3321050"/>
            <a:ext cx="4775200" cy="47053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2850" b="1" dirty="0">
                <a:solidFill>
                  <a:srgbClr val="A795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iCloud</a:t>
            </a:r>
            <a:endParaRPr lang="zh-CN" sz="2850" dirty="0"/>
          </a:p>
        </p:txBody>
      </p:sp>
      <p:sp>
        <p:nvSpPr>
          <p:cNvPr id="9" name="Text 7"/>
          <p:cNvSpPr/>
          <p:nvPr/>
        </p:nvSpPr>
        <p:spPr>
          <a:xfrm>
            <a:off x="882650" y="3911600"/>
            <a:ext cx="4775200" cy="30543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85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多端同步</a:t>
            </a:r>
            <a:endParaRPr lang="zh-CN" sz="1850" dirty="0"/>
          </a:p>
        </p:txBody>
      </p:sp>
      <p:sp>
        <p:nvSpPr>
          <p:cNvPr id="10" name="Text 8"/>
          <p:cNvSpPr/>
          <p:nvPr/>
        </p:nvSpPr>
        <p:spPr>
          <a:xfrm>
            <a:off x="882650" y="4546600"/>
            <a:ext cx="4775200" cy="23114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ADABB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让电脑和手机保持一致</a:t>
            </a:r>
            <a:endParaRPr lang="zh-CN" sz="1400" dirty="0"/>
          </a:p>
        </p:txBody>
      </p:sp>
      <p:sp>
        <p:nvSpPr>
          <p:cNvPr id="11" name="Shape 9"/>
          <p:cNvSpPr/>
          <p:nvPr/>
        </p:nvSpPr>
        <p:spPr>
          <a:xfrm>
            <a:off x="6159500" y="3117850"/>
            <a:ext cx="5270500" cy="1854200"/>
          </a:xfrm>
          <a:prstGeom prst="roundRect">
            <a:avLst>
              <a:gd name="adj" fmla="val 8904"/>
            </a:avLst>
          </a:prstGeom>
          <a:solidFill>
            <a:srgbClr val="25242E"/>
          </a:solidFill>
          <a:ln w="12700">
            <a:solidFill>
              <a:srgbClr val="3B384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00800" y="3321050"/>
            <a:ext cx="4775200" cy="47053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2850" b="1" dirty="0">
                <a:solidFill>
                  <a:srgbClr val="A795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Git</a:t>
            </a:r>
            <a:endParaRPr lang="zh-CN" sz="2850" dirty="0"/>
          </a:p>
        </p:txBody>
      </p:sp>
      <p:sp>
        <p:nvSpPr>
          <p:cNvPr id="13" name="Text 11"/>
          <p:cNvSpPr/>
          <p:nvPr/>
        </p:nvSpPr>
        <p:spPr>
          <a:xfrm>
            <a:off x="6407150" y="3911600"/>
            <a:ext cx="4775200" cy="30543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85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历史版本</a:t>
            </a:r>
            <a:endParaRPr lang="zh-CN" sz="1850" dirty="0"/>
          </a:p>
        </p:txBody>
      </p:sp>
      <p:sp>
        <p:nvSpPr>
          <p:cNvPr id="14" name="Text 12"/>
          <p:cNvSpPr/>
          <p:nvPr/>
        </p:nvSpPr>
        <p:spPr>
          <a:xfrm>
            <a:off x="6407150" y="4546600"/>
            <a:ext cx="4775200" cy="23114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ADABB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误删或改错时，找回旧内容</a:t>
            </a:r>
            <a:endParaRPr lang="zh-CN" sz="1400" dirty="0"/>
          </a:p>
        </p:txBody>
      </p:sp>
      <p:sp>
        <p:nvSpPr>
          <p:cNvPr id="15" name="Text 13"/>
          <p:cNvSpPr/>
          <p:nvPr/>
        </p:nvSpPr>
        <p:spPr>
          <a:xfrm>
            <a:off x="666750" y="5575300"/>
            <a:ext cx="10795000" cy="22288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50" dirty="0">
                <a:solidFill>
                  <a:srgbClr val="ADABB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内部文件不必全量同步到手机；同步和历史记录也不能替代独立备份。</a:t>
            </a:r>
            <a:endParaRPr lang="zh-CN" sz="1350" dirty="0"/>
          </a:p>
        </p:txBody>
      </p:sp>
      <p:sp>
        <p:nvSpPr>
          <p:cNvPr id="16" name="Shape 14"/>
          <p:cNvSpPr/>
          <p:nvPr/>
        </p:nvSpPr>
        <p:spPr>
          <a:xfrm>
            <a:off x="508000" y="6381750"/>
            <a:ext cx="11176000" cy="0"/>
          </a:xfrm>
          <a:prstGeom prst="line">
            <a:avLst/>
          </a:prstGeom>
          <a:noFill/>
          <a:ln w="6350">
            <a:solidFill>
              <a:srgbClr val="3B3848"/>
            </a:solidFill>
            <a:prstDash val="solid"/>
            <a:headEnd type="none"/>
            <a:tailEnd type="none"/>
          </a:ln>
        </p:spPr>
      </p:sp>
      <p:sp>
        <p:nvSpPr>
          <p:cNvPr id="17" name="Text 15"/>
          <p:cNvSpPr/>
          <p:nvPr/>
        </p:nvSpPr>
        <p:spPr>
          <a:xfrm>
            <a:off x="508000" y="6534150"/>
            <a:ext cx="3175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000" dirty="0">
                <a:solidFill>
                  <a:srgbClr val="ADABB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OBSIDIAN × AI</a:t>
            </a:r>
            <a:endParaRPr lang="zh-CN" sz="1000" dirty="0"/>
          </a:p>
        </p:txBody>
      </p:sp>
      <p:sp>
        <p:nvSpPr>
          <p:cNvPr id="18" name="Text 16"/>
          <p:cNvSpPr/>
          <p:nvPr/>
        </p:nvSpPr>
        <p:spPr>
          <a:xfrm>
            <a:off x="8826500" y="6527800"/>
            <a:ext cx="1905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zh-CN" altLang="en-US" sz="1000" dirty="0">
                <a:solidFill>
                  <a:srgbClr val="ADABB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同步与备份</a:t>
            </a:r>
            <a:endParaRPr lang="zh-CN" sz="1000" dirty="0"/>
          </a:p>
        </p:txBody>
      </p:sp>
      <p:sp>
        <p:nvSpPr>
          <p:cNvPr id="19" name="Text 17"/>
          <p:cNvSpPr/>
          <p:nvPr/>
        </p:nvSpPr>
        <p:spPr>
          <a:xfrm>
            <a:off x="10922000" y="6534150"/>
            <a:ext cx="762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zh-CN" altLang="en-US" sz="1000" dirty="0">
                <a:solidFill>
                  <a:srgbClr val="ADABB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19 / 21</a:t>
            </a:r>
            <a:endParaRPr lang="zh-CN" sz="1000" dirty="0"/>
          </a:p>
        </p:txBody>
      </p:sp>
    </p:spTree>
  </p:cSld>
  <p:clrMapOvr>
    <a:masterClrMapping/>
  </p:clrMapOvr>
  <p:transition spd="fast" advClick="1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918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4350" y="495300"/>
            <a:ext cx="101600" cy="101600"/>
          </a:xfrm>
          <a:prstGeom prst="ellipse">
            <a:avLst/>
          </a:prstGeom>
          <a:solidFill>
            <a:srgbClr val="A795FF"/>
          </a:solidFill>
          <a:ln w="12700">
            <a:solidFill>
              <a:srgbClr val="191820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6600" y="419100"/>
            <a:ext cx="10160000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50" dirty="0">
                <a:solidFill>
                  <a:srgbClr val="ADABB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这次迁移，真正改变的是什么</a:t>
            </a:r>
            <a:endParaRPr lang="zh-CN" sz="1250" dirty="0"/>
          </a:p>
        </p:txBody>
      </p:sp>
      <p:sp>
        <p:nvSpPr>
          <p:cNvPr id="4" name="Text 2"/>
          <p:cNvSpPr/>
          <p:nvPr/>
        </p:nvSpPr>
        <p:spPr>
          <a:xfrm>
            <a:off x="635000" y="1536700"/>
            <a:ext cx="10795000" cy="75946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46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笔记，不只是</a:t>
            </a:r>
            <a:endParaRPr lang="zh-CN" sz="4600" dirty="0"/>
          </a:p>
        </p:txBody>
      </p:sp>
      <p:sp>
        <p:nvSpPr>
          <p:cNvPr id="5" name="Text 3"/>
          <p:cNvSpPr/>
          <p:nvPr/>
        </p:nvSpPr>
        <p:spPr>
          <a:xfrm>
            <a:off x="635000" y="2343150"/>
            <a:ext cx="10795000" cy="75946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46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人的第二大脑。</a:t>
            </a:r>
            <a:endParaRPr lang="zh-CN" sz="4600" dirty="0"/>
          </a:p>
        </p:txBody>
      </p:sp>
      <p:sp>
        <p:nvSpPr>
          <p:cNvPr id="6" name="Text 4"/>
          <p:cNvSpPr/>
          <p:nvPr/>
        </p:nvSpPr>
        <p:spPr>
          <a:xfrm>
            <a:off x="635000" y="3441700"/>
            <a:ext cx="11049000" cy="75946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4600" b="1" dirty="0">
                <a:solidFill>
                  <a:srgbClr val="A795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也是 AI 的全能工作台。</a:t>
            </a:r>
            <a:endParaRPr lang="zh-CN" sz="4600" dirty="0"/>
          </a:p>
        </p:txBody>
      </p:sp>
      <p:sp>
        <p:nvSpPr>
          <p:cNvPr id="7" name="Shape 5"/>
          <p:cNvSpPr/>
          <p:nvPr/>
        </p:nvSpPr>
        <p:spPr>
          <a:xfrm>
            <a:off x="666750" y="4711700"/>
            <a:ext cx="819150" cy="0"/>
          </a:xfrm>
          <a:prstGeom prst="line">
            <a:avLst/>
          </a:prstGeom>
          <a:noFill/>
          <a:ln w="31750">
            <a:solidFill>
              <a:srgbClr val="A795FF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666750" y="5162550"/>
            <a:ext cx="1079500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800" dirty="0">
                <a:solidFill>
                  <a:srgbClr val="ADABB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让经验、规则和历史资料，成为下一次工作的起点。</a:t>
            </a:r>
            <a:endParaRPr lang="zh-CN" sz="1800" dirty="0"/>
          </a:p>
        </p:txBody>
      </p:sp>
      <p:sp>
        <p:nvSpPr>
          <p:cNvPr id="9" name="Shape 7"/>
          <p:cNvSpPr/>
          <p:nvPr/>
        </p:nvSpPr>
        <p:spPr>
          <a:xfrm>
            <a:off x="508000" y="6381750"/>
            <a:ext cx="11176000" cy="0"/>
          </a:xfrm>
          <a:prstGeom prst="line">
            <a:avLst/>
          </a:prstGeom>
          <a:noFill/>
          <a:ln w="6350">
            <a:solidFill>
              <a:srgbClr val="3B3848"/>
            </a:solidFill>
            <a:prstDash val="solid"/>
            <a:headEnd type="none"/>
            <a:tailEnd type="none"/>
          </a:ln>
        </p:spPr>
      </p:sp>
      <p:sp>
        <p:nvSpPr>
          <p:cNvPr id="10" name="Text 8"/>
          <p:cNvSpPr/>
          <p:nvPr/>
        </p:nvSpPr>
        <p:spPr>
          <a:xfrm>
            <a:off x="508000" y="6534150"/>
            <a:ext cx="3175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000" dirty="0">
                <a:solidFill>
                  <a:srgbClr val="ADABB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OBSIDIAN × AI</a:t>
            </a:r>
            <a:endParaRPr lang="zh-CN" sz="1000" dirty="0"/>
          </a:p>
        </p:txBody>
      </p:sp>
      <p:sp>
        <p:nvSpPr>
          <p:cNvPr id="11" name="Text 9"/>
          <p:cNvSpPr/>
          <p:nvPr/>
        </p:nvSpPr>
        <p:spPr>
          <a:xfrm>
            <a:off x="8826500" y="6527800"/>
            <a:ext cx="1905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zh-CN" altLang="en-US" sz="1000" dirty="0">
                <a:solidFill>
                  <a:srgbClr val="ADABB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结语</a:t>
            </a:r>
            <a:endParaRPr lang="zh-CN" sz="1000" dirty="0"/>
          </a:p>
        </p:txBody>
      </p:sp>
      <p:sp>
        <p:nvSpPr>
          <p:cNvPr id="12" name="Text 10"/>
          <p:cNvSpPr/>
          <p:nvPr/>
        </p:nvSpPr>
        <p:spPr>
          <a:xfrm>
            <a:off x="10922000" y="6534150"/>
            <a:ext cx="762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zh-CN" altLang="en-US" sz="1000" dirty="0">
                <a:solidFill>
                  <a:srgbClr val="ADABB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 / 21</a:t>
            </a:r>
            <a:endParaRPr lang="zh-CN" sz="1000" dirty="0"/>
          </a:p>
        </p:txBody>
      </p:sp>
    </p:spTree>
  </p:cSld>
  <p:clrMapOvr>
    <a:masterClrMapping/>
  </p:clrMapOvr>
  <p:transition spd="fast" advClick="1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4350" y="495300"/>
            <a:ext cx="101600" cy="101600"/>
          </a:xfrm>
          <a:prstGeom prst="ellipse">
            <a:avLst/>
          </a:prstGeom>
          <a:solidFill>
            <a:srgbClr val="7856ED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6600" y="419100"/>
            <a:ext cx="10160000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25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下一期，继续把它搭起来</a:t>
            </a:r>
            <a:endParaRPr lang="zh-CN" sz="1250" dirty="0"/>
          </a:p>
        </p:txBody>
      </p:sp>
      <p:sp>
        <p:nvSpPr>
          <p:cNvPr id="4" name="Text 2"/>
          <p:cNvSpPr/>
          <p:nvPr/>
        </p:nvSpPr>
        <p:spPr>
          <a:xfrm>
            <a:off x="635000" y="1384300"/>
            <a:ext cx="10922000" cy="8255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500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你最想先看哪一步？</a:t>
            </a:r>
            <a:endParaRPr lang="zh-CN" sz="5000" dirty="0"/>
          </a:p>
        </p:txBody>
      </p:sp>
      <p:sp>
        <p:nvSpPr>
          <p:cNvPr id="5" name="Shape 3"/>
          <p:cNvSpPr/>
          <p:nvPr/>
        </p:nvSpPr>
        <p:spPr>
          <a:xfrm>
            <a:off x="635000" y="2984500"/>
            <a:ext cx="3479800" cy="1822450"/>
          </a:xfrm>
          <a:prstGeom prst="roundRect">
            <a:avLst>
              <a:gd name="adj" fmla="val 9408"/>
            </a:avLst>
          </a:prstGeom>
          <a:solidFill>
            <a:srgbClr val="FFFFFF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44550" y="3155950"/>
            <a:ext cx="3048000" cy="32194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950" dirty="0">
                <a:solidFill>
                  <a:srgbClr val="7856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zh-CN" sz="1950" dirty="0"/>
          </a:p>
        </p:txBody>
      </p:sp>
      <p:sp>
        <p:nvSpPr>
          <p:cNvPr id="7" name="Text 5"/>
          <p:cNvSpPr/>
          <p:nvPr/>
        </p:nvSpPr>
        <p:spPr>
          <a:xfrm>
            <a:off x="850900" y="3651250"/>
            <a:ext cx="3048000" cy="43751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265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安装入门</a:t>
            </a:r>
            <a:endParaRPr lang="zh-CN" sz="2650" dirty="0"/>
          </a:p>
        </p:txBody>
      </p:sp>
      <p:sp>
        <p:nvSpPr>
          <p:cNvPr id="8" name="Text 6"/>
          <p:cNvSpPr/>
          <p:nvPr/>
        </p:nvSpPr>
        <p:spPr>
          <a:xfrm>
            <a:off x="857250" y="4400550"/>
            <a:ext cx="3048000" cy="21463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从零开始，用上 Obsidian</a:t>
            </a:r>
            <a:endParaRPr lang="zh-CN" sz="1300" dirty="0"/>
          </a:p>
        </p:txBody>
      </p:sp>
      <p:sp>
        <p:nvSpPr>
          <p:cNvPr id="9" name="Shape 7"/>
          <p:cNvSpPr/>
          <p:nvPr/>
        </p:nvSpPr>
        <p:spPr>
          <a:xfrm>
            <a:off x="4330700" y="2984500"/>
            <a:ext cx="3479800" cy="1822450"/>
          </a:xfrm>
          <a:prstGeom prst="roundRect">
            <a:avLst>
              <a:gd name="adj" fmla="val 9408"/>
            </a:avLst>
          </a:prstGeom>
          <a:solidFill>
            <a:srgbClr val="FFFFFF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40250" y="3155950"/>
            <a:ext cx="3048000" cy="32194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950" dirty="0">
                <a:solidFill>
                  <a:srgbClr val="7856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zh-CN" sz="1950" dirty="0"/>
          </a:p>
        </p:txBody>
      </p:sp>
      <p:sp>
        <p:nvSpPr>
          <p:cNvPr id="11" name="Text 9"/>
          <p:cNvSpPr/>
          <p:nvPr/>
        </p:nvSpPr>
        <p:spPr>
          <a:xfrm>
            <a:off x="4546600" y="3651250"/>
            <a:ext cx="3048000" cy="43751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2650" b="1" dirty="0">
                <a:solidFill>
                  <a:srgbClr val="22222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插件配置</a:t>
            </a:r>
            <a:endParaRPr lang="zh-CN" sz="2650" dirty="0"/>
          </a:p>
        </p:txBody>
      </p:sp>
      <p:sp>
        <p:nvSpPr>
          <p:cNvPr id="12" name="Text 10"/>
          <p:cNvSpPr/>
          <p:nvPr/>
        </p:nvSpPr>
        <p:spPr>
          <a:xfrm>
            <a:off x="4552950" y="4400550"/>
            <a:ext cx="3048000" cy="21463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哪些值得装，怎么配</a:t>
            </a:r>
            <a:endParaRPr lang="zh-CN" sz="1300" dirty="0"/>
          </a:p>
        </p:txBody>
      </p:sp>
      <p:sp>
        <p:nvSpPr>
          <p:cNvPr id="13" name="Shape 11"/>
          <p:cNvSpPr/>
          <p:nvPr/>
        </p:nvSpPr>
        <p:spPr>
          <a:xfrm>
            <a:off x="8026400" y="2984500"/>
            <a:ext cx="3479800" cy="1822450"/>
          </a:xfrm>
          <a:prstGeom prst="roundRect">
            <a:avLst>
              <a:gd name="adj" fmla="val 9408"/>
            </a:avLst>
          </a:prstGeom>
          <a:solidFill>
            <a:srgbClr val="ECE7FC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35950" y="3155950"/>
            <a:ext cx="3048000" cy="32194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950" dirty="0">
                <a:solidFill>
                  <a:srgbClr val="7856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zh-CN" sz="1950" dirty="0"/>
          </a:p>
        </p:txBody>
      </p:sp>
      <p:sp>
        <p:nvSpPr>
          <p:cNvPr id="15" name="Text 13"/>
          <p:cNvSpPr/>
          <p:nvPr/>
        </p:nvSpPr>
        <p:spPr>
          <a:xfrm>
            <a:off x="8242300" y="3651250"/>
            <a:ext cx="3048000" cy="43751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2650" b="1" dirty="0">
                <a:solidFill>
                  <a:srgbClr val="7856E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完整工作流</a:t>
            </a:r>
            <a:endParaRPr lang="zh-CN" sz="2650" dirty="0"/>
          </a:p>
        </p:txBody>
      </p:sp>
      <p:sp>
        <p:nvSpPr>
          <p:cNvPr id="16" name="Text 14"/>
          <p:cNvSpPr/>
          <p:nvPr/>
        </p:nvSpPr>
        <p:spPr>
          <a:xfrm>
            <a:off x="8248650" y="4400550"/>
            <a:ext cx="3048000" cy="21463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从保存到产出，完整走一遍</a:t>
            </a:r>
            <a:endParaRPr lang="zh-CN" sz="1300" dirty="0"/>
          </a:p>
        </p:txBody>
      </p:sp>
      <p:sp>
        <p:nvSpPr>
          <p:cNvPr id="17" name="Shape 15"/>
          <p:cNvSpPr/>
          <p:nvPr/>
        </p:nvSpPr>
        <p:spPr>
          <a:xfrm>
            <a:off x="4425950" y="5359400"/>
            <a:ext cx="3302000" cy="342900"/>
          </a:xfrm>
          <a:prstGeom prst="roundRect">
            <a:avLst>
              <a:gd name="adj" fmla="val 50000"/>
            </a:avLst>
          </a:prstGeom>
          <a:solidFill>
            <a:srgbClr val="7856ED"/>
          </a:solidFill>
          <a:ln w="12700">
            <a:solidFill>
              <a:srgbClr val="F7F6F2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425950" y="5429250"/>
            <a:ext cx="3302000" cy="28067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1700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评论区告诉我</a:t>
            </a:r>
            <a:endParaRPr lang="zh-CN" sz="1700" dirty="0"/>
          </a:p>
        </p:txBody>
      </p:sp>
      <p:sp>
        <p:nvSpPr>
          <p:cNvPr id="19" name="Shape 17"/>
          <p:cNvSpPr/>
          <p:nvPr/>
        </p:nvSpPr>
        <p:spPr>
          <a:xfrm>
            <a:off x="508000" y="6381750"/>
            <a:ext cx="11176000" cy="0"/>
          </a:xfrm>
          <a:prstGeom prst="line">
            <a:avLst/>
          </a:prstGeom>
          <a:noFill/>
          <a:ln w="6350">
            <a:solidFill>
              <a:srgbClr val="E1DEE9"/>
            </a:solidFill>
            <a:prstDash val="solid"/>
            <a:headEnd type="none"/>
            <a:tailEnd type="none"/>
          </a:ln>
        </p:spPr>
      </p:sp>
      <p:sp>
        <p:nvSpPr>
          <p:cNvPr id="20" name="Text 18"/>
          <p:cNvSpPr/>
          <p:nvPr/>
        </p:nvSpPr>
        <p:spPr>
          <a:xfrm>
            <a:off x="508000" y="6534150"/>
            <a:ext cx="3175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OBSIDIAN × AI</a:t>
            </a:r>
            <a:endParaRPr lang="zh-CN" sz="1000" dirty="0"/>
          </a:p>
        </p:txBody>
      </p:sp>
      <p:sp>
        <p:nvSpPr>
          <p:cNvPr id="21" name="Text 19"/>
          <p:cNvSpPr/>
          <p:nvPr/>
        </p:nvSpPr>
        <p:spPr>
          <a:xfrm>
            <a:off x="8826500" y="6527800"/>
            <a:ext cx="1905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评论互动</a:t>
            </a:r>
            <a:endParaRPr lang="zh-CN" sz="1000" dirty="0"/>
          </a:p>
        </p:txBody>
      </p:sp>
      <p:sp>
        <p:nvSpPr>
          <p:cNvPr id="22" name="Text 20"/>
          <p:cNvSpPr/>
          <p:nvPr/>
        </p:nvSpPr>
        <p:spPr>
          <a:xfrm>
            <a:off x="10922000" y="6534150"/>
            <a:ext cx="762000" cy="1651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zh-CN" altLang="en-US" sz="1000" dirty="0">
                <a:solidFill>
                  <a:srgbClr val="7878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21 / 21</a:t>
            </a:r>
            <a:endParaRPr lang="zh-CN" sz="1000" dirty="0"/>
          </a:p>
        </p:txBody>
      </p:sp>
    </p:spTree>
  </p:cSld>
  <p:clrMapOvr>
    <a:masterClrMapping/>
  </p:clrMapOvr>
  <p:transition spd="fast" advClick="1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CJK S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CJK S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个人知识工作流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迁移十几年旧笔记到 Obsidian，打造 AI 工作台</dc:title>
  <dc:subject>迁移十几年旧笔记到 Obsidian，打造 AI 工作台</dc:subject>
  <dc:creator>视频创作者</dc:creator>
  <cp:lastModifiedBy>视频创作者</cp:lastModifiedBy>
  <cp:revision>1</cp:revision>
  <dcterms:created xsi:type="dcterms:W3CDTF">2026-09-05T00:53:21Z</dcterms:created>
  <dcterms:modified xsi:type="dcterms:W3CDTF">2026-09-05T00:53:21Z</dcterms:modified>
</cp:coreProperties>
</file>